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1" r:id="rId5"/>
  </p:sldMasterIdLst>
  <p:notesMasterIdLst>
    <p:notesMasterId r:id="rId49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x="12192000" cy="6858000"/>
  <p:notesSz cx="6858000" cy="1362075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Quattrocento Sans" panose="020B060402020202020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8331">
          <p15:clr>
            <a:srgbClr val="A4A3A4"/>
          </p15:clr>
        </p15:guide>
        <p15:guide id="2" pos="2932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58" roundtripDataSignature="AMtx7mj6qSX887+AzOvucI9shE7zpk2Rp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a Širinić" initials="" lastIdx="4" clrIdx="0"/>
  <p:cmAuthor id="1" name="Andrijana Škorput" initials="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A50732-8083-05D4-FD21-F1E3BDB797C0}" v="33" dt="2020-03-30T12:50:26.6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04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8331"/>
        <p:guide pos="29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4.fntdata"/><Relationship Id="rId58" Type="http://customschemas.google.com/relationships/presentationmetadata" Target="metadata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7.fntdata"/><Relationship Id="rId64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font" Target="fonts/font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commentAuthors" Target="comment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5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3.fntdata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tjana Orešković" userId="S::tatjana.oreskovic@ucitelji.hr::c12faf53-204f-497d-8352-7f916391feb3" providerId="AD" clId="Web-{03A50732-8083-05D4-FD21-F1E3BDB797C0}"/>
    <pc:docChg chg="modSld">
      <pc:chgData name="Tatjana Orešković" userId="S::tatjana.oreskovic@ucitelji.hr::c12faf53-204f-497d-8352-7f916391feb3" providerId="AD" clId="Web-{03A50732-8083-05D4-FD21-F1E3BDB797C0}" dt="2020-03-30T12:50:26.672" v="32" actId="20577"/>
      <pc:docMkLst>
        <pc:docMk/>
      </pc:docMkLst>
      <pc:sldChg chg="modSp">
        <pc:chgData name="Tatjana Orešković" userId="S::tatjana.oreskovic@ucitelji.hr::c12faf53-204f-497d-8352-7f916391feb3" providerId="AD" clId="Web-{03A50732-8083-05D4-FD21-F1E3BDB797C0}" dt="2020-03-30T12:46:33.968" v="11" actId="1076"/>
        <pc:sldMkLst>
          <pc:docMk/>
          <pc:sldMk cId="0" sldId="274"/>
        </pc:sldMkLst>
        <pc:picChg chg="mod">
          <ac:chgData name="Tatjana Orešković" userId="S::tatjana.oreskovic@ucitelji.hr::c12faf53-204f-497d-8352-7f916391feb3" providerId="AD" clId="Web-{03A50732-8083-05D4-FD21-F1E3BDB797C0}" dt="2020-03-30T12:46:33.968" v="11" actId="1076"/>
          <ac:picMkLst>
            <pc:docMk/>
            <pc:sldMk cId="0" sldId="274"/>
            <ac:picMk id="270" creationId="{00000000-0000-0000-0000-000000000000}"/>
          </ac:picMkLst>
        </pc:picChg>
        <pc:picChg chg="mod modCrop">
          <ac:chgData name="Tatjana Orešković" userId="S::tatjana.oreskovic@ucitelji.hr::c12faf53-204f-497d-8352-7f916391feb3" providerId="AD" clId="Web-{03A50732-8083-05D4-FD21-F1E3BDB797C0}" dt="2020-03-30T12:46:23.827" v="10" actId="1076"/>
          <ac:picMkLst>
            <pc:docMk/>
            <pc:sldMk cId="0" sldId="274"/>
            <ac:picMk id="272" creationId="{00000000-0000-0000-0000-000000000000}"/>
          </ac:picMkLst>
        </pc:picChg>
      </pc:sldChg>
      <pc:sldChg chg="modSp">
        <pc:chgData name="Tatjana Orešković" userId="S::tatjana.oreskovic@ucitelji.hr::c12faf53-204f-497d-8352-7f916391feb3" providerId="AD" clId="Web-{03A50732-8083-05D4-FD21-F1E3BDB797C0}" dt="2020-03-30T12:47:10.156" v="12" actId="1076"/>
        <pc:sldMkLst>
          <pc:docMk/>
          <pc:sldMk cId="0" sldId="285"/>
        </pc:sldMkLst>
        <pc:picChg chg="mod">
          <ac:chgData name="Tatjana Orešković" userId="S::tatjana.oreskovic@ucitelji.hr::c12faf53-204f-497d-8352-7f916391feb3" providerId="AD" clId="Web-{03A50732-8083-05D4-FD21-F1E3BDB797C0}" dt="2020-03-30T12:47:10.156" v="12" actId="1076"/>
          <ac:picMkLst>
            <pc:docMk/>
            <pc:sldMk cId="0" sldId="285"/>
            <ac:picMk id="357" creationId="{00000000-0000-0000-0000-000000000000}"/>
          </ac:picMkLst>
        </pc:picChg>
      </pc:sldChg>
      <pc:sldChg chg="modSp delCm">
        <pc:chgData name="Tatjana Orešković" userId="S::tatjana.oreskovic@ucitelji.hr::c12faf53-204f-497d-8352-7f916391feb3" providerId="AD" clId="Web-{03A50732-8083-05D4-FD21-F1E3BDB797C0}" dt="2020-03-30T12:47:56.203" v="16"/>
        <pc:sldMkLst>
          <pc:docMk/>
          <pc:sldMk cId="0" sldId="290"/>
        </pc:sldMkLst>
        <pc:spChg chg="mod">
          <ac:chgData name="Tatjana Orešković" userId="S::tatjana.oreskovic@ucitelji.hr::c12faf53-204f-497d-8352-7f916391feb3" providerId="AD" clId="Web-{03A50732-8083-05D4-FD21-F1E3BDB797C0}" dt="2020-03-30T12:47:40.624" v="14" actId="14100"/>
          <ac:spMkLst>
            <pc:docMk/>
            <pc:sldMk cId="0" sldId="290"/>
            <ac:spMk id="394" creationId="{00000000-0000-0000-0000-000000000000}"/>
          </ac:spMkLst>
        </pc:spChg>
      </pc:sldChg>
      <pc:sldChg chg="modSp delCm">
        <pc:chgData name="Tatjana Orešković" userId="S::tatjana.oreskovic@ucitelji.hr::c12faf53-204f-497d-8352-7f916391feb3" providerId="AD" clId="Web-{03A50732-8083-05D4-FD21-F1E3BDB797C0}" dt="2020-03-30T12:49:00.906" v="20" actId="1076"/>
        <pc:sldMkLst>
          <pc:docMk/>
          <pc:sldMk cId="0" sldId="291"/>
        </pc:sldMkLst>
        <pc:spChg chg="mod">
          <ac:chgData name="Tatjana Orešković" userId="S::tatjana.oreskovic@ucitelji.hr::c12faf53-204f-497d-8352-7f916391feb3" providerId="AD" clId="Web-{03A50732-8083-05D4-FD21-F1E3BDB797C0}" dt="2020-03-30T12:49:00.906" v="20" actId="1076"/>
          <ac:spMkLst>
            <pc:docMk/>
            <pc:sldMk cId="0" sldId="291"/>
            <ac:spMk id="401" creationId="{00000000-0000-0000-0000-000000000000}"/>
          </ac:spMkLst>
        </pc:spChg>
      </pc:sldChg>
      <pc:sldChg chg="delCm">
        <pc:chgData name="Tatjana Orešković" userId="S::tatjana.oreskovic@ucitelji.hr::c12faf53-204f-497d-8352-7f916391feb3" providerId="AD" clId="Web-{03A50732-8083-05D4-FD21-F1E3BDB797C0}" dt="2020-03-30T12:49:14.015" v="21"/>
        <pc:sldMkLst>
          <pc:docMk/>
          <pc:sldMk cId="0" sldId="292"/>
        </pc:sldMkLst>
      </pc:sldChg>
      <pc:sldChg chg="modSp delCm">
        <pc:chgData name="Tatjana Orešković" userId="S::tatjana.oreskovic@ucitelji.hr::c12faf53-204f-497d-8352-7f916391feb3" providerId="AD" clId="Web-{03A50732-8083-05D4-FD21-F1E3BDB797C0}" dt="2020-03-30T12:50:22.157" v="30" actId="20577"/>
        <pc:sldMkLst>
          <pc:docMk/>
          <pc:sldMk cId="0" sldId="294"/>
        </pc:sldMkLst>
        <pc:spChg chg="mod">
          <ac:chgData name="Tatjana Orešković" userId="S::tatjana.oreskovic@ucitelji.hr::c12faf53-204f-497d-8352-7f916391feb3" providerId="AD" clId="Web-{03A50732-8083-05D4-FD21-F1E3BDB797C0}" dt="2020-03-30T12:50:22.157" v="30" actId="20577"/>
          <ac:spMkLst>
            <pc:docMk/>
            <pc:sldMk cId="0" sldId="294"/>
            <ac:spMk id="41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273003" y="0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5e74e3541498830e39a7e496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view.genial.ly/5e7b3d6260077a0e1a616976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5e7b33047cbb710d9a529db3/learning-experience-challenges-pisano-dijeljenje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embed/play/1043/371/869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1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Obavezni prvi slajd, stoji otvoren prije početka prezentacije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r-HR"/>
              <a:t>Na njemu ništa ne mijenjate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10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0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12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Travanjske vijesti Čitanka 174 Zvjezdana Genialy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 </a:t>
            </a:r>
            <a:r>
              <a:rPr lang="hr-HR" u="sng">
                <a:solidFill>
                  <a:schemeClr val="hlink"/>
                </a:solidFill>
                <a:hlinkClick r:id="rId3"/>
              </a:rPr>
              <a:t>https://view.genial.ly/5e74e3541498830e39a7e496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(1,5 minuta)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Branka: Kviz uz pjesmu: </a:t>
            </a:r>
            <a:r>
              <a:rPr lang="hr-HR" u="sng">
                <a:solidFill>
                  <a:schemeClr val="hlink"/>
                </a:solidFill>
                <a:hlinkClick r:id="rId4"/>
              </a:rPr>
              <a:t>https://view.genial.ly/5e7b3d6260077a0e1a616976</a:t>
            </a:r>
            <a:r>
              <a:rPr lang="hr-HR"/>
              <a:t>  (1 minuta)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2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4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6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8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u="sng">
                <a:solidFill>
                  <a:schemeClr val="hlink"/>
                </a:solidFill>
                <a:hlinkClick r:id="rId3"/>
              </a:rPr>
              <a:t>https://view.genial.ly/5e7b33047cbb710d9a529db3/learning-experience-challenges-pisano-dijeljenje</a:t>
            </a:r>
            <a:r>
              <a:rPr lang="hr-HR"/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8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9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9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0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1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2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3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4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5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i="1"/>
              <a:t>Ima 20 hrvatskih rekorda u knjizi</a:t>
            </a:r>
            <a:endParaRPr i="1"/>
          </a:p>
        </p:txBody>
      </p:sp>
      <p:sp>
        <p:nvSpPr>
          <p:cNvPr id="312" name="Google Shape;312;p25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6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321" name="Google Shape;321;p26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27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329" name="Google Shape;329;p27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28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338" name="Google Shape;338;p28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30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Uzmi sliku juhe koja ti više odgovara</a:t>
            </a:r>
            <a:endParaRPr/>
          </a:p>
        </p:txBody>
      </p:sp>
      <p:sp>
        <p:nvSpPr>
          <p:cNvPr id="353" name="Google Shape;353;p30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1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3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4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5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6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7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8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9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0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41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Obavezan predzadnji slajd, na njemu ništa ne mijenjate!</a:t>
            </a:r>
            <a:endParaRPr/>
          </a:p>
        </p:txBody>
      </p:sp>
      <p:sp>
        <p:nvSpPr>
          <p:cNvPr id="436" name="Google Shape;436;p41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42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r-HR"/>
              <a:t>Obavezni zadnji slajd, stoji otvoren na kraju prezentacije, za vrijeme pitanja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r-HR"/>
              <a:t>Na njemu ništa ne mijenjate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42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3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7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Anagram – Prvi travanj dan šale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u="sng">
                <a:solidFill>
                  <a:schemeClr val="hlink"/>
                </a:solidFill>
                <a:hlinkClick r:id="rId3"/>
              </a:rPr>
              <a:t>https://wordwall.net/embed/play/1043/371/869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9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8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8"/>
          <p:cNvSpPr txBox="1">
            <a:spLocks noGrp="1"/>
          </p:cNvSpPr>
          <p:nvPr>
            <p:ph type="body" idx="1"/>
          </p:nvPr>
        </p:nvSpPr>
        <p:spPr>
          <a:xfrm rot="5400000">
            <a:off x="4222124" y="-1292125"/>
            <a:ext cx="3872380" cy="1054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8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8"/>
          <p:cNvSpPr txBox="1">
            <a:spLocks noGrp="1"/>
          </p:cNvSpPr>
          <p:nvPr>
            <p:ph type="body" idx="1"/>
          </p:nvPr>
        </p:nvSpPr>
        <p:spPr>
          <a:xfrm>
            <a:off x="887718" y="2042282"/>
            <a:ext cx="10541193" cy="387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9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0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5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78" y="-30152"/>
            <a:ext cx="12193057" cy="325554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5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6000"/>
              <a:buFont typeface="Quattrocento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6000"/>
              <a:buFont typeface="Quattrocento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82" name="Google Shape;82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04478"/>
            <a:ext cx="12193057" cy="3255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2E82A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6" name="Google Shape;86;p5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5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2E82A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" name="Google Shape;88;p5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2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2"/>
          <p:cNvSpPr txBox="1">
            <a:spLocks noGrp="1"/>
          </p:cNvSpPr>
          <p:nvPr>
            <p:ph type="body" idx="1"/>
          </p:nvPr>
        </p:nvSpPr>
        <p:spPr>
          <a:xfrm>
            <a:off x="887718" y="2042282"/>
            <a:ext cx="10541193" cy="387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ilagođeni izgled">
  <p:cSld name="Prilagođeni izgled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5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4" name="Google Shape;94;p5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5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8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8"/>
          <p:cNvSpPr txBox="1">
            <a:spLocks noGrp="1"/>
          </p:cNvSpPr>
          <p:nvPr>
            <p:ph type="body" idx="1"/>
          </p:nvPr>
        </p:nvSpPr>
        <p:spPr>
          <a:xfrm rot="5400000">
            <a:off x="4222124" y="-1292125"/>
            <a:ext cx="3872380" cy="1054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78" y="-30152"/>
            <a:ext cx="12193057" cy="325554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6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6000"/>
              <a:buFont typeface="Quattrocento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6000"/>
              <a:buFont typeface="Quattrocento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8" name="Google Shape;28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04478"/>
            <a:ext cx="12193057" cy="3255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2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2E82A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6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2E82A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6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4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ilagođeni izgled">
  <p:cSld name="Prilagođeni izgled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5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6.jp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-37197"/>
            <a:ext cx="12193057" cy="144997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4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4400"/>
              <a:buFont typeface="Quattrocento Sans"/>
              <a:buNone/>
              <a:defRPr sz="4400" b="0" i="0" u="none" strike="noStrike" cap="none">
                <a:solidFill>
                  <a:srgbClr val="2E82A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44"/>
          <p:cNvSpPr txBox="1">
            <a:spLocks noGrp="1"/>
          </p:cNvSpPr>
          <p:nvPr>
            <p:ph type="body" idx="1"/>
          </p:nvPr>
        </p:nvSpPr>
        <p:spPr>
          <a:xfrm>
            <a:off x="887718" y="2042282"/>
            <a:ext cx="10541193" cy="387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82AF"/>
              </a:buClr>
              <a:buSzPts val="3000"/>
              <a:buFont typeface="Noto Sans Symbols"/>
              <a:buChar char="▪"/>
              <a:defRPr sz="3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4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326843" y="5745764"/>
            <a:ext cx="2768138" cy="1041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4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118923" y="6174372"/>
            <a:ext cx="2207072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44"/>
          <p:cNvSpPr txBox="1"/>
          <p:nvPr/>
        </p:nvSpPr>
        <p:spPr>
          <a:xfrm>
            <a:off x="3005613" y="6237191"/>
            <a:ext cx="211143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Projekt </a:t>
            </a:r>
            <a:r>
              <a:rPr lang="hr-HR" sz="10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Podrška provedbi Cjelovite kurikularne reforme (CKR)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4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47118" y="6174372"/>
            <a:ext cx="1456618" cy="52574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4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-37197"/>
            <a:ext cx="12193057" cy="144997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46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4400"/>
              <a:buFont typeface="Quattrocento Sans"/>
              <a:buNone/>
              <a:defRPr sz="4400" b="0" i="0" u="none" strike="noStrike" cap="none">
                <a:solidFill>
                  <a:srgbClr val="2E82A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46"/>
          <p:cNvSpPr txBox="1">
            <a:spLocks noGrp="1"/>
          </p:cNvSpPr>
          <p:nvPr>
            <p:ph type="body" idx="1"/>
          </p:nvPr>
        </p:nvSpPr>
        <p:spPr>
          <a:xfrm>
            <a:off x="887718" y="2042282"/>
            <a:ext cx="10541193" cy="387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82AF"/>
              </a:buClr>
              <a:buSzPts val="3000"/>
              <a:buFont typeface="Noto Sans Symbols"/>
              <a:buChar char="▪"/>
              <a:defRPr sz="3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46"/>
          <p:cNvSpPr txBox="1"/>
          <p:nvPr/>
        </p:nvSpPr>
        <p:spPr>
          <a:xfrm>
            <a:off x="6388619" y="6046308"/>
            <a:ext cx="2111433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Projekt </a:t>
            </a:r>
            <a:r>
              <a:rPr lang="hr-HR" sz="105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Podrška provedbi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5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Cjelovite kurikularne</a:t>
            </a:r>
            <a:br>
              <a:rPr lang="hr-HR" sz="105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hr-HR" sz="105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reforme (CKR)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4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69474" y="5914662"/>
            <a:ext cx="199480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4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61674" y="5974848"/>
            <a:ext cx="148346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46" descr="lenta prava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624392" y="5959560"/>
            <a:ext cx="2212941" cy="720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skolanatrecem2@hrt.hr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9" cy="2495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2" y="4866468"/>
            <a:ext cx="12191999" cy="199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7266" y="1715328"/>
            <a:ext cx="10058400" cy="3589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"/>
          <p:cNvSpPr txBox="1"/>
          <p:nvPr/>
        </p:nvSpPr>
        <p:spPr>
          <a:xfrm>
            <a:off x="3942608" y="963880"/>
            <a:ext cx="361405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Što vas može nasmijati?</a:t>
            </a:r>
            <a:endParaRPr/>
          </a:p>
        </p:txBody>
      </p:sp>
      <p:pic>
        <p:nvPicPr>
          <p:cNvPr id="190" name="Google Shape;190;p10" descr="Slika na kojoj se prikazuje igračka, lutka, crtež, držanje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447" y="1711098"/>
            <a:ext cx="942975" cy="1496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0" descr="Slika na kojoj se prikazuje igračka, skijanje&#10;&#10;Opis je generiran uz vrlo visoku pouzdano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7968" y="2688216"/>
            <a:ext cx="1076325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0" descr="Slika na kojoj se prikazuje igračka, lutka, crtež&#10;&#10;Opis je generiran uz vrlo visoku pouzdano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75001" y="1612074"/>
            <a:ext cx="116205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0"/>
          <p:cNvSpPr/>
          <p:nvPr/>
        </p:nvSpPr>
        <p:spPr>
          <a:xfrm>
            <a:off x="6781180" y="1296226"/>
            <a:ext cx="2068285" cy="1276596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Mene dobar vic!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0"/>
          <p:cNvSpPr/>
          <p:nvPr/>
        </p:nvSpPr>
        <p:spPr>
          <a:xfrm rot="-60000">
            <a:off x="10117931" y="115679"/>
            <a:ext cx="1761505" cy="1385454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Meni je sve smiješno. Ha,ha...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0"/>
          <p:cNvSpPr/>
          <p:nvPr/>
        </p:nvSpPr>
        <p:spPr>
          <a:xfrm>
            <a:off x="813829" y="583706"/>
            <a:ext cx="2483921" cy="1276596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Mene smiješna priča ili pjesma.</a:t>
            </a:r>
            <a:endParaRPr/>
          </a:p>
        </p:txBody>
      </p:sp>
      <p:sp>
        <p:nvSpPr>
          <p:cNvPr id="196" name="Google Shape;196;p10"/>
          <p:cNvSpPr txBox="1"/>
          <p:nvPr/>
        </p:nvSpPr>
        <p:spPr>
          <a:xfrm>
            <a:off x="2012867" y="3883231"/>
            <a:ext cx="86808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Jeste li se ikad pitali kako nastaje šala ili vic? ​</a:t>
            </a:r>
            <a:endParaRPr/>
          </a:p>
        </p:txBody>
      </p:sp>
      <p:sp>
        <p:nvSpPr>
          <p:cNvPr id="197" name="Google Shape;197;p10"/>
          <p:cNvSpPr txBox="1"/>
          <p:nvPr/>
        </p:nvSpPr>
        <p:spPr>
          <a:xfrm>
            <a:off x="548250" y="4704600"/>
            <a:ext cx="110559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Može nastati: iz nečije mašte, iz svakodnevnih situacija, ali i povezivanjem stvari i događaja koji su na prvi pogled nespojivi.​</a:t>
            </a:r>
            <a:endParaRPr/>
          </a:p>
        </p:txBody>
      </p:sp>
      <p:sp>
        <p:nvSpPr>
          <p:cNvPr id="198" name="Google Shape;198;p10"/>
          <p:cNvSpPr txBox="1"/>
          <p:nvPr/>
        </p:nvSpPr>
        <p:spPr>
          <a:xfrm>
            <a:off x="548244" y="1142010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"/>
          <p:cNvSpPr txBox="1"/>
          <p:nvPr/>
        </p:nvSpPr>
        <p:spPr>
          <a:xfrm>
            <a:off x="4346612" y="414733"/>
            <a:ext cx="32083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VICEVI ILI ŠALE</a:t>
            </a:r>
            <a:endParaRPr/>
          </a:p>
        </p:txBody>
      </p:sp>
      <p:sp>
        <p:nvSpPr>
          <p:cNvPr id="204" name="Google Shape;204;p11"/>
          <p:cNvSpPr txBox="1"/>
          <p:nvPr/>
        </p:nvSpPr>
        <p:spPr>
          <a:xfrm>
            <a:off x="1468700" y="3624150"/>
            <a:ext cx="8384100" cy="2188800"/>
          </a:xfrm>
          <a:prstGeom prst="rect">
            <a:avLst/>
          </a:prstGeom>
          <a:noFill/>
          <a:ln w="9525" cap="flat" cmpd="sng">
            <a:solidFill>
              <a:srgbClr val="399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Kaže tata Ivici: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-Ako danas iz matematike dobiješ jedinicu, ti i ja se više ne poznajemo!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Kada se Ivica vratio iz škole, tata ga je pitao: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-Što si dobio iz matematike?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Ivica: -Tko si ti?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1"/>
          <p:cNvSpPr txBox="1"/>
          <p:nvPr/>
        </p:nvSpPr>
        <p:spPr>
          <a:xfrm>
            <a:off x="394250" y="1150201"/>
            <a:ext cx="4063500" cy="2278800"/>
          </a:xfrm>
          <a:prstGeom prst="rect">
            <a:avLst/>
          </a:prstGeom>
          <a:noFill/>
          <a:ln w="9525" cap="flat" cmpd="sng">
            <a:solidFill>
              <a:srgbClr val="399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Učiteljica matematike pita Ivicu: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Zašto si u bilježnici ostavio ovu stranicu potpuno praznom? 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-E, tu sam računao napamet!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1"/>
          <p:cNvSpPr txBox="1"/>
          <p:nvPr/>
        </p:nvSpPr>
        <p:spPr>
          <a:xfrm>
            <a:off x="8406075" y="615150"/>
            <a:ext cx="3089700" cy="3009000"/>
          </a:xfrm>
          <a:prstGeom prst="rect">
            <a:avLst/>
          </a:prstGeom>
          <a:noFill/>
          <a:ln w="9525" cap="flat" cmpd="sng">
            <a:solidFill>
              <a:srgbClr val="399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Učitelj matematike pita Pericu: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Ako zbrojiš 2506 i 6708, pomnožiš sa 6 i podijeliš s 22, što dobiješ? 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Najčešće pogrešan rezultat.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11" descr="Slika na kojoj se prikazuje životinja, sisavac, na otvorenom, stajanje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8561" y="951925"/>
            <a:ext cx="2114883" cy="2815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2" descr="Slika na kojoj se prikazuje snimka zaslona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 l="8793" t="11967" r="4471" b="5851"/>
          <a:stretch/>
        </p:blipFill>
        <p:spPr>
          <a:xfrm>
            <a:off x="1756611" y="1080002"/>
            <a:ext cx="8357590" cy="4418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"/>
          <p:cNvSpPr txBox="1"/>
          <p:nvPr/>
        </p:nvSpPr>
        <p:spPr>
          <a:xfrm>
            <a:off x="3867150" y="2743200"/>
            <a:ext cx="4737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4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Roda pri Dr. Uštivo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4" descr="Slika na kojoj se prikazuje mačka, na zatvorenom, sisavac, narančasto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7502" y="1505840"/>
            <a:ext cx="5687290" cy="3487833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4"/>
          <p:cNvSpPr txBox="1"/>
          <p:nvPr/>
        </p:nvSpPr>
        <p:spPr>
          <a:xfrm>
            <a:off x="4733243" y="900151"/>
            <a:ext cx="596932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Kako se osjećate nakon vježbanja?</a:t>
            </a:r>
            <a:endParaRPr/>
          </a:p>
        </p:txBody>
      </p:sp>
      <p:sp>
        <p:nvSpPr>
          <p:cNvPr id="225" name="Google Shape;225;p14"/>
          <p:cNvSpPr/>
          <p:nvPr/>
        </p:nvSpPr>
        <p:spPr>
          <a:xfrm>
            <a:off x="585537" y="766012"/>
            <a:ext cx="3408946" cy="3088103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Ajme meni,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što me izmori ovaj 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TZK!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4"/>
          <p:cNvSpPr/>
          <p:nvPr/>
        </p:nvSpPr>
        <p:spPr>
          <a:xfrm>
            <a:off x="3121360" y="3221623"/>
            <a:ext cx="1323473" cy="1256630"/>
          </a:xfrm>
          <a:prstGeom prst="cloud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4"/>
          <p:cNvSpPr/>
          <p:nvPr/>
        </p:nvSpPr>
        <p:spPr>
          <a:xfrm>
            <a:off x="4284412" y="4210884"/>
            <a:ext cx="721895" cy="721895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5" descr="Slika na kojoj se prikazuje na zatvorenom, pas, sjedenje, crno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429" y="599662"/>
            <a:ext cx="3859370" cy="507028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5"/>
          <p:cNvSpPr/>
          <p:nvPr/>
        </p:nvSpPr>
        <p:spPr>
          <a:xfrm rot="1500000">
            <a:off x="4761246" y="357793"/>
            <a:ext cx="5900416" cy="3668074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DDEAF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Što me tako gledaš?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 sam od onih koji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travnja slave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Novu godinu!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Vau, auuuuuuu!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16" descr="Slika na kojoj se prikazuje na zatvorenom, gledanje, sjedenje, računalo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 t="2583" b="29916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6"/>
          <p:cNvSpPr/>
          <p:nvPr/>
        </p:nvSpPr>
        <p:spPr>
          <a:xfrm>
            <a:off x="6096000" y="1756600"/>
            <a:ext cx="1080325" cy="4736395"/>
          </a:xfrm>
          <a:custGeom>
            <a:avLst/>
            <a:gdLst/>
            <a:ahLst/>
            <a:cxnLst/>
            <a:rect l="l" t="t" r="r" b="b"/>
            <a:pathLst>
              <a:path w="491" h="2732" extrusionOk="0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rgbClr val="1E4E7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6"/>
          <p:cNvSpPr/>
          <p:nvPr/>
        </p:nvSpPr>
        <p:spPr>
          <a:xfrm>
            <a:off x="6488570" y="1357766"/>
            <a:ext cx="687754" cy="4303125"/>
          </a:xfrm>
          <a:custGeom>
            <a:avLst/>
            <a:gdLst/>
            <a:ahLst/>
            <a:cxnLst/>
            <a:rect l="l" t="t" r="r" b="b"/>
            <a:pathLst>
              <a:path w="414" h="2447" extrusionOk="0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6"/>
          <p:cNvSpPr/>
          <p:nvPr/>
        </p:nvSpPr>
        <p:spPr>
          <a:xfrm>
            <a:off x="6490581" y="1135060"/>
            <a:ext cx="409371" cy="4169215"/>
          </a:xfrm>
          <a:custGeom>
            <a:avLst/>
            <a:gdLst/>
            <a:ahLst/>
            <a:cxnLst/>
            <a:rect l="l" t="t" r="r" b="b"/>
            <a:pathLst>
              <a:path w="209" h="2358" extrusionOk="0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rgbClr val="1E4E7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6"/>
          <p:cNvSpPr/>
          <p:nvPr/>
        </p:nvSpPr>
        <p:spPr>
          <a:xfrm>
            <a:off x="795528" y="1124043"/>
            <a:ext cx="6105065" cy="39781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6"/>
          <p:cNvSpPr txBox="1"/>
          <p:nvPr/>
        </p:nvSpPr>
        <p:spPr>
          <a:xfrm>
            <a:off x="1319917" y="1445775"/>
            <a:ext cx="5437074" cy="3342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5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Što je, ekipo? Ovako izgledaju učiteljice koje rade školu na daljinu!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17" descr="Slika na kojoj se prikazuje na zatvorenom, stol, sjedenje, malo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8949" y="477681"/>
            <a:ext cx="4235884" cy="535984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7"/>
          <p:cNvSpPr txBox="1"/>
          <p:nvPr/>
        </p:nvSpPr>
        <p:spPr>
          <a:xfrm>
            <a:off x="6739003" y="1634647"/>
            <a:ext cx="4058431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ovako kad skinemo odjeću "Škole na daljinu" , obućemo pidžame, legnemo gdje stignemo i ne znamo kako se zovemo ni kako se pravilno pišu neke riječi.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 txBox="1"/>
          <p:nvPr/>
        </p:nvSpPr>
        <p:spPr>
          <a:xfrm>
            <a:off x="2031424" y="2741468"/>
            <a:ext cx="31848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4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TIKA      MAT </a:t>
            </a:r>
            <a:endParaRPr/>
          </a:p>
        </p:txBody>
      </p:sp>
      <p:sp>
        <p:nvSpPr>
          <p:cNvPr id="257" name="Google Shape;257;p18"/>
          <p:cNvSpPr txBox="1"/>
          <p:nvPr/>
        </p:nvSpPr>
        <p:spPr>
          <a:xfrm rot="-2160000">
            <a:off x="6027593" y="2702502"/>
            <a:ext cx="37926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54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sp>
        <p:nvSpPr>
          <p:cNvPr id="258" name="Google Shape;258;p18"/>
          <p:cNvSpPr txBox="1"/>
          <p:nvPr/>
        </p:nvSpPr>
        <p:spPr>
          <a:xfrm>
            <a:off x="7312602" y="2661804"/>
            <a:ext cx="274319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4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MA</a:t>
            </a:r>
            <a:endParaRPr/>
          </a:p>
        </p:txBody>
      </p:sp>
      <p:pic>
        <p:nvPicPr>
          <p:cNvPr id="259" name="Google Shape;259;p18" descr="Slika na kojoj se prikazuje zrcalo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4541" y="2714193"/>
            <a:ext cx="80010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60000">
            <a:off x="4932412" y="2508514"/>
            <a:ext cx="1038225" cy="10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9"/>
          <p:cNvSpPr/>
          <p:nvPr/>
        </p:nvSpPr>
        <p:spPr>
          <a:xfrm>
            <a:off x="4142164" y="610728"/>
            <a:ext cx="759618" cy="5710965"/>
          </a:xfrm>
          <a:custGeom>
            <a:avLst/>
            <a:gdLst/>
            <a:ahLst/>
            <a:cxnLst/>
            <a:rect l="l" t="t" r="r" b="b"/>
            <a:pathLst>
              <a:path w="414" h="2447" extrusionOk="0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9"/>
          <p:cNvSpPr/>
          <p:nvPr/>
        </p:nvSpPr>
        <p:spPr>
          <a:xfrm>
            <a:off x="4144437" y="343079"/>
            <a:ext cx="482654" cy="5521414"/>
          </a:xfrm>
          <a:custGeom>
            <a:avLst/>
            <a:gdLst/>
            <a:ahLst/>
            <a:cxnLst/>
            <a:rect l="l" t="t" r="r" b="b"/>
            <a:pathLst>
              <a:path w="209" h="2358" extrusionOk="0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rgbClr val="1E4E7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9"/>
          <p:cNvSpPr/>
          <p:nvPr/>
        </p:nvSpPr>
        <p:spPr>
          <a:xfrm>
            <a:off x="-3045" y="340424"/>
            <a:ext cx="4630139" cy="5265795"/>
          </a:xfrm>
          <a:custGeom>
            <a:avLst/>
            <a:gdLst/>
            <a:ahLst/>
            <a:cxnLst/>
            <a:rect l="l" t="t" r="r" b="b"/>
            <a:pathLst>
              <a:path w="4630139" h="5265795" extrusionOk="0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19" descr="Slika na kojoj se prikazuje tekst, fotografija, crno, bijelo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661" y="1195208"/>
            <a:ext cx="4214058" cy="376099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9"/>
          <p:cNvSpPr/>
          <p:nvPr/>
        </p:nvSpPr>
        <p:spPr>
          <a:xfrm>
            <a:off x="4901780" y="1071563"/>
            <a:ext cx="7290218" cy="5242298"/>
          </a:xfrm>
          <a:custGeom>
            <a:avLst/>
            <a:gdLst/>
            <a:ahLst/>
            <a:cxnLst/>
            <a:rect l="l" t="t" r="r" b="b"/>
            <a:pathLst>
              <a:path w="7290218" h="5242298" extrusionOk="0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19" descr="Slika na kojoj se prikazuje tekst&#10;&#10;Opis je generiran uz vrlo visoku pouzdanost"/>
          <p:cNvPicPr preferRelativeResize="0"/>
          <p:nvPr/>
        </p:nvPicPr>
        <p:blipFill rotWithShape="1">
          <a:blip r:embed="rId4">
            <a:alphaModFix/>
          </a:blip>
          <a:srcRect l="55286" t="14969" r="1560" b="16008"/>
          <a:stretch/>
        </p:blipFill>
        <p:spPr>
          <a:xfrm>
            <a:off x="5818612" y="1669673"/>
            <a:ext cx="5614186" cy="3796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733098" y="659525"/>
            <a:ext cx="6931574" cy="546538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/>
          <p:nvPr/>
        </p:nvSpPr>
        <p:spPr>
          <a:xfrm>
            <a:off x="4699913" y="3917732"/>
            <a:ext cx="1530932" cy="369332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Lena, Karlovac</a:t>
            </a:r>
            <a:endParaRPr/>
          </a:p>
        </p:txBody>
      </p:sp>
      <p:pic>
        <p:nvPicPr>
          <p:cNvPr id="119" name="Google Shape;11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6986750" y="1652750"/>
            <a:ext cx="5659821" cy="475067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"/>
          <p:cNvSpPr txBox="1"/>
          <p:nvPr/>
        </p:nvSpPr>
        <p:spPr>
          <a:xfrm rot="-1382467">
            <a:off x="5194759" y="821434"/>
            <a:ext cx="3724080" cy="1200329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Pije vodu kao vo` -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 zna što je H2O.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0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372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5400"/>
              <a:buFont typeface="Calibri"/>
              <a:buNone/>
            </a:pPr>
            <a:r>
              <a:rPr lang="hr-HR" sz="5400">
                <a:latin typeface="Calibri"/>
                <a:ea typeface="Calibri"/>
                <a:cs typeface="Calibri"/>
                <a:sym typeface="Calibri"/>
              </a:rPr>
              <a:t>Kako je nastala Guinnessova knjiga rekorda?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1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4100"/>
              <a:buFont typeface="Quattrocento Sans"/>
              <a:buNone/>
            </a:pPr>
            <a:r>
              <a:rPr lang="hr-HR" sz="4100"/>
              <a:t> </a:t>
            </a:r>
            <a:r>
              <a:rPr lang="hr-HR" sz="4100">
                <a:latin typeface="Calibri"/>
                <a:ea typeface="Calibri"/>
                <a:cs typeface="Calibri"/>
                <a:sym typeface="Calibri"/>
              </a:rPr>
              <a:t>Što je Guinnessova knjiga rekorda?</a:t>
            </a:r>
            <a:endParaRPr sz="4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1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hr-HR" sz="3200">
                <a:latin typeface="Calibri"/>
                <a:ea typeface="Calibri"/>
                <a:cs typeface="Calibri"/>
                <a:sym typeface="Calibri"/>
              </a:rPr>
              <a:t>Guinnessova knjiga rekorda (</a:t>
            </a:r>
            <a:r>
              <a:rPr lang="hr-HR" sz="3200" i="1">
                <a:latin typeface="Calibri"/>
                <a:ea typeface="Calibri"/>
                <a:cs typeface="Calibri"/>
                <a:sym typeface="Calibri"/>
              </a:rPr>
              <a:t>Guinness World Records</a:t>
            </a:r>
            <a:r>
              <a:rPr lang="hr-HR" sz="3200">
                <a:latin typeface="Calibri"/>
                <a:ea typeface="Calibri"/>
                <a:cs typeface="Calibri"/>
                <a:sym typeface="Calibri"/>
              </a:rPr>
              <a:t>) je godišnji pregled </a:t>
            </a:r>
            <a:r>
              <a:rPr lang="hr-HR" sz="3200" b="1">
                <a:latin typeface="Calibri"/>
                <a:ea typeface="Calibri"/>
                <a:cs typeface="Calibri"/>
                <a:sym typeface="Calibri"/>
              </a:rPr>
              <a:t>svjetskih</a:t>
            </a:r>
            <a:r>
              <a:rPr lang="hr-HR" sz="3200">
                <a:latin typeface="Calibri"/>
                <a:ea typeface="Calibri"/>
                <a:cs typeface="Calibri"/>
                <a:sym typeface="Calibri"/>
              </a:rPr>
              <a:t> rekorda: različitih </a:t>
            </a:r>
            <a:r>
              <a:rPr lang="hr-HR" sz="3200" b="1">
                <a:latin typeface="Calibri"/>
                <a:ea typeface="Calibri"/>
                <a:cs typeface="Calibri"/>
                <a:sym typeface="Calibri"/>
              </a:rPr>
              <a:t>ljudskih</a:t>
            </a:r>
            <a:r>
              <a:rPr lang="hr-HR" sz="3200">
                <a:latin typeface="Calibri"/>
                <a:ea typeface="Calibri"/>
                <a:cs typeface="Calibri"/>
                <a:sym typeface="Calibri"/>
              </a:rPr>
              <a:t> postignuća i </a:t>
            </a:r>
            <a:r>
              <a:rPr lang="hr-HR" sz="3200" b="1">
                <a:latin typeface="Calibri"/>
                <a:ea typeface="Calibri"/>
                <a:cs typeface="Calibri"/>
                <a:sym typeface="Calibri"/>
              </a:rPr>
              <a:t>prirodnih</a:t>
            </a:r>
            <a:r>
              <a:rPr lang="hr-HR" sz="3200">
                <a:latin typeface="Calibri"/>
                <a:ea typeface="Calibri"/>
                <a:cs typeface="Calibri"/>
                <a:sym typeface="Calibri"/>
              </a:rPr>
              <a:t> fenomena.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000"/>
          </a:p>
        </p:txBody>
      </p:sp>
      <p:pic>
        <p:nvPicPr>
          <p:cNvPr id="284" name="Google Shape;284;p21" descr="Slika na kojoj se prikazuje crveno, znak, hrana, sjedenje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 t="3911" r="1" b="642"/>
          <a:stretch/>
        </p:blipFill>
        <p:spPr>
          <a:xfrm>
            <a:off x="20" y="10"/>
            <a:ext cx="3539361" cy="52270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" name="Google Shape;285;p21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D2483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2"/>
          <p:cNvSpPr txBox="1">
            <a:spLocks noGrp="1"/>
          </p:cNvSpPr>
          <p:nvPr>
            <p:ph type="title"/>
          </p:nvPr>
        </p:nvSpPr>
        <p:spPr>
          <a:xfrm>
            <a:off x="819397" y="534390"/>
            <a:ext cx="10595795" cy="118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2520"/>
              <a:buFont typeface="Calibri"/>
              <a:buNone/>
            </a:pPr>
            <a:br>
              <a:rPr lang="hr-HR" sz="2520">
                <a:latin typeface="Calibri"/>
                <a:ea typeface="Calibri"/>
                <a:cs typeface="Calibri"/>
                <a:sym typeface="Calibri"/>
              </a:rPr>
            </a:br>
            <a:r>
              <a:rPr lang="hr-HR" sz="279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Gospodin Hugh Beaver, direktor pivovare “Guinness”, početkom svibnja 1951. boravio je kod svojih rođaka u rodnoj Irskoj</a:t>
            </a:r>
            <a:r>
              <a:rPr lang="hr-HR" sz="25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hr-HR" sz="2520">
                <a:latin typeface="Calibri"/>
                <a:ea typeface="Calibri"/>
                <a:cs typeface="Calibri"/>
                <a:sym typeface="Calibri"/>
              </a:rPr>
            </a:br>
            <a:r>
              <a:rPr lang="hr-HR" sz="25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br>
              <a:rPr lang="hr-HR" sz="2520">
                <a:latin typeface="Calibri"/>
                <a:ea typeface="Calibri"/>
                <a:cs typeface="Calibri"/>
                <a:sym typeface="Calibri"/>
              </a:rPr>
            </a:br>
            <a:endParaRPr sz="25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22"/>
          <p:cNvSpPr txBox="1"/>
          <p:nvPr/>
        </p:nvSpPr>
        <p:spPr>
          <a:xfrm>
            <a:off x="820821" y="4483768"/>
            <a:ext cx="1026962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Dosjetio se kako je potrebno napisati knjigu u kojoj će se pronaći svi​</a:t>
            </a:r>
            <a:b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zanimljivi podaci.​</a:t>
            </a:r>
            <a:endParaRPr/>
          </a:p>
        </p:txBody>
      </p:sp>
      <p:sp>
        <p:nvSpPr>
          <p:cNvPr id="292" name="Google Shape;292;p22"/>
          <p:cNvSpPr txBox="1"/>
          <p:nvPr/>
        </p:nvSpPr>
        <p:spPr>
          <a:xfrm>
            <a:off x="820821" y="1649663"/>
            <a:ext cx="1018574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Nakon povratka iz lova, otišao je s društvom u obližnju gostionicu.​​</a:t>
            </a:r>
            <a:endParaRPr/>
          </a:p>
        </p:txBody>
      </p:sp>
      <p:sp>
        <p:nvSpPr>
          <p:cNvPr id="293" name="Google Shape;293;p22"/>
          <p:cNvSpPr txBox="1"/>
          <p:nvPr/>
        </p:nvSpPr>
        <p:spPr>
          <a:xfrm>
            <a:off x="740610" y="2384926"/>
            <a:ext cx="1034983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Tamo je ubrzo počela rasprava oko toga koja je najbrža lovna ptica u Europi. Je li to zlatni žalar ili jarebica? ​​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2"/>
          <p:cNvSpPr txBox="1"/>
          <p:nvPr/>
        </p:nvSpPr>
        <p:spPr>
          <a:xfrm>
            <a:off x="820821" y="3561347"/>
            <a:ext cx="1026962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Svi su nagađali, ne znajući što je prava istina.​​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64124" y="1965053"/>
            <a:ext cx="4209425" cy="344384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3"/>
          <p:cNvSpPr txBox="1">
            <a:spLocks noGrp="1"/>
          </p:cNvSpPr>
          <p:nvPr>
            <p:ph type="body" idx="2"/>
          </p:nvPr>
        </p:nvSpPr>
        <p:spPr>
          <a:xfrm>
            <a:off x="6025147" y="1250783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hr-HR"/>
              <a:t>             </a:t>
            </a:r>
            <a:r>
              <a:rPr lang="hr-HR">
                <a:latin typeface="Calibri"/>
                <a:ea typeface="Calibri"/>
                <a:cs typeface="Calibri"/>
                <a:sym typeface="Calibri"/>
              </a:rPr>
              <a:t>JAREBICA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6410" y="1965053"/>
            <a:ext cx="4239495" cy="3455427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3"/>
          <p:cNvSpPr txBox="1"/>
          <p:nvPr/>
        </p:nvSpPr>
        <p:spPr>
          <a:xfrm>
            <a:off x="1701159" y="1250783"/>
            <a:ext cx="269569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ZLATNI ŽALAR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4"/>
          <p:cNvSpPr txBox="1">
            <a:spLocks noGrp="1"/>
          </p:cNvSpPr>
          <p:nvPr>
            <p:ph type="title"/>
          </p:nvPr>
        </p:nvSpPr>
        <p:spPr>
          <a:xfrm>
            <a:off x="834244" y="9299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4400"/>
              <a:buFont typeface="Quattrocento Sans"/>
              <a:buNone/>
            </a:pPr>
            <a:r>
              <a:rPr lang="hr-HR"/>
              <a:t>Što možemo pronaći u Guinnessovoj knjizi?</a:t>
            </a:r>
            <a:endParaRPr/>
          </a:p>
        </p:txBody>
      </p:sp>
      <p:sp>
        <p:nvSpPr>
          <p:cNvPr id="308" name="Google Shape;308;p24"/>
          <p:cNvSpPr txBox="1">
            <a:spLocks noGrp="1"/>
          </p:cNvSpPr>
          <p:nvPr>
            <p:ph type="body" idx="1"/>
          </p:nvPr>
        </p:nvSpPr>
        <p:spPr>
          <a:xfrm>
            <a:off x="780771" y="2844387"/>
            <a:ext cx="10514457" cy="1853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hr-HR" sz="3200">
                <a:latin typeface="Calibri"/>
                <a:ea typeface="Calibri"/>
                <a:cs typeface="Calibri"/>
                <a:sym typeface="Calibri"/>
              </a:rPr>
              <a:t>Možemo pronaći zanimljivosti iz svijeta, zanimljive činjenice iz prirode, o životinjama, biljkama, o najvećim i najmanjim stvarima. Na stranicama knjige možete saznati koliko je priroda i svaki njezin dio prepun čuda.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5"/>
          <p:cNvSpPr txBox="1"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700"/>
              <a:buFont typeface="Quattrocento Sans"/>
              <a:buNone/>
            </a:pPr>
            <a:r>
              <a:rPr lang="hr-HR" sz="3700">
                <a:latin typeface="Quattrocento Sans"/>
                <a:ea typeface="Quattrocento Sans"/>
                <a:cs typeface="Quattrocento Sans"/>
                <a:sym typeface="Quattrocento Sans"/>
              </a:rPr>
              <a:t>Hrvatska u Guinnessovoj knjizi rekorda</a:t>
            </a:r>
            <a:endParaRPr sz="37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15" name="Google Shape;315;p25"/>
          <p:cNvCxnSpPr/>
          <p:nvPr/>
        </p:nvCxnSpPr>
        <p:spPr>
          <a:xfrm>
            <a:off x="655320" y="2316480"/>
            <a:ext cx="4572000" cy="0"/>
          </a:xfrm>
          <a:prstGeom prst="straightConnector1">
            <a:avLst/>
          </a:prstGeom>
          <a:noFill/>
          <a:ln w="1905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6" name="Google Shape;316;p25"/>
          <p:cNvSpPr txBox="1">
            <a:spLocks noGrp="1"/>
          </p:cNvSpPr>
          <p:nvPr>
            <p:ph type="body" idx="1"/>
          </p:nvPr>
        </p:nvSpPr>
        <p:spPr>
          <a:xfrm>
            <a:off x="655321" y="2575034"/>
            <a:ext cx="5120113" cy="346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r-HR" sz="2800" b="1">
                <a:latin typeface="Calibri"/>
                <a:ea typeface="Calibri"/>
                <a:cs typeface="Calibri"/>
                <a:sym typeface="Calibri"/>
              </a:rPr>
              <a:t>Kravata oko pulske arene:</a:t>
            </a:r>
            <a:endParaRPr sz="2800" b="1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hr-HR" sz="2800">
                <a:latin typeface="Calibri"/>
                <a:ea typeface="Calibri"/>
                <a:cs typeface="Calibri"/>
                <a:sym typeface="Calibri"/>
              </a:rPr>
              <a:t>bila je dugačka 808 metara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hr-HR" sz="2800">
                <a:latin typeface="Calibri"/>
                <a:ea typeface="Calibri"/>
                <a:cs typeface="Calibri"/>
                <a:sym typeface="Calibri"/>
              </a:rPr>
              <a:t>trebalo je 5 dana da se izradi 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hr-HR" sz="2800">
                <a:latin typeface="Calibri"/>
                <a:ea typeface="Calibri"/>
                <a:cs typeface="Calibri"/>
                <a:sym typeface="Calibri"/>
              </a:rPr>
              <a:t>   i zaveže oko arene.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25" descr="Slika na kojoj se prikazuje svijetlo, bijelo, muškarac, crno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 t="13772" r="1" b="31913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 extrusionOk="0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6"/>
          <p:cNvSpPr txBox="1"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2800"/>
              <a:buFont typeface="Quattrocento Sans"/>
              <a:buNone/>
            </a:pPr>
            <a:r>
              <a:rPr lang="hr-HR" sz="2800">
                <a:latin typeface="Quattrocento Sans"/>
                <a:ea typeface="Quattrocento Sans"/>
                <a:cs typeface="Quattrocento Sans"/>
                <a:sym typeface="Quattrocento Sans"/>
              </a:rPr>
              <a:t>Hrvatska u Guinnessovoj knjizi rekorda</a:t>
            </a:r>
            <a:endParaRPr sz="28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24" name="Google Shape;324;p26" descr="Slika na kojoj se prikazuje automobil, zrcalo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 t="10926" b="1788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 extrusionOk="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25" name="Google Shape;325;p26"/>
          <p:cNvSpPr txBox="1">
            <a:spLocks noGrp="1"/>
          </p:cNvSpPr>
          <p:nvPr>
            <p:ph type="body" idx="1"/>
          </p:nvPr>
        </p:nvSpPr>
        <p:spPr>
          <a:xfrm>
            <a:off x="4223982" y="3752850"/>
            <a:ext cx="7485413" cy="245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hr-HR" sz="2400" b="1">
                <a:latin typeface="Calibri"/>
                <a:ea typeface="Calibri"/>
                <a:cs typeface="Calibri"/>
                <a:sym typeface="Calibri"/>
              </a:rPr>
              <a:t>Najbrža vožnja u električnom automobilu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hr-HR" sz="2400">
                <a:latin typeface="Calibri"/>
                <a:ea typeface="Calibri"/>
                <a:cs typeface="Calibri"/>
                <a:sym typeface="Calibri"/>
              </a:rPr>
              <a:t>Mate Rimac prevalio je put od četvrtine milje za samo 11,85 sekundi.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hr-HR" sz="2400">
                <a:latin typeface="Calibri"/>
                <a:ea typeface="Calibri"/>
                <a:cs typeface="Calibri"/>
                <a:sym typeface="Calibri"/>
              </a:rPr>
              <a:t>1 milja = 1609.34 metra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7"/>
          <p:cNvSpPr txBox="1"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700"/>
              <a:buFont typeface="Quattrocento Sans"/>
              <a:buNone/>
            </a:pPr>
            <a:r>
              <a:rPr lang="hr-HR" sz="3700">
                <a:latin typeface="Quattrocento Sans"/>
                <a:ea typeface="Quattrocento Sans"/>
                <a:cs typeface="Quattrocento Sans"/>
                <a:sym typeface="Quattrocento Sans"/>
              </a:rPr>
              <a:t>Hrvatska u Guinnessovoj knjizi rekorda</a:t>
            </a:r>
            <a:endParaRPr sz="37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32" name="Google Shape;332;p27"/>
          <p:cNvCxnSpPr/>
          <p:nvPr/>
        </p:nvCxnSpPr>
        <p:spPr>
          <a:xfrm>
            <a:off x="655320" y="2316480"/>
            <a:ext cx="4572000" cy="0"/>
          </a:xfrm>
          <a:prstGeom prst="straightConnector1">
            <a:avLst/>
          </a:prstGeom>
          <a:noFill/>
          <a:ln w="1905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3" name="Google Shape;333;p27"/>
          <p:cNvSpPr txBox="1">
            <a:spLocks noGrp="1"/>
          </p:cNvSpPr>
          <p:nvPr>
            <p:ph type="body" idx="1"/>
          </p:nvPr>
        </p:nvSpPr>
        <p:spPr>
          <a:xfrm>
            <a:off x="655321" y="2575034"/>
            <a:ext cx="5120113" cy="346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r-HR" sz="2800" b="1">
                <a:latin typeface="Calibri"/>
                <a:ea typeface="Calibri"/>
                <a:cs typeface="Calibri"/>
                <a:sym typeface="Calibri"/>
              </a:rPr>
              <a:t>Najviše serviranih asova u jednom teniskom meču</a:t>
            </a:r>
            <a:endParaRPr sz="2800" b="1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hr-HR" sz="2800">
                <a:latin typeface="Calibri"/>
                <a:ea typeface="Calibri"/>
                <a:cs typeface="Calibri"/>
                <a:sym typeface="Calibri"/>
              </a:rPr>
              <a:t>Ivo Karlović u jednom je teniskom meču servirao čak 78 asova.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" name="Google Shape;334;p27" descr="A person hitting a ball with a racket on a court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 t="17507" r="1" b="1020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 extrusionOk="0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700"/>
              <a:buFont typeface="Quattrocento Sans"/>
              <a:buNone/>
            </a:pPr>
            <a:r>
              <a:rPr lang="hr-HR" sz="3700">
                <a:latin typeface="Quattrocento Sans"/>
                <a:ea typeface="Quattrocento Sans"/>
                <a:cs typeface="Quattrocento Sans"/>
                <a:sym typeface="Quattrocento Sans"/>
              </a:rPr>
              <a:t>Hrvatska u Guinnessovoj knjizi rekorda</a:t>
            </a:r>
            <a:endParaRPr sz="37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41" name="Google Shape;341;p28"/>
          <p:cNvCxnSpPr/>
          <p:nvPr/>
        </p:nvCxnSpPr>
        <p:spPr>
          <a:xfrm>
            <a:off x="655320" y="2316480"/>
            <a:ext cx="4572000" cy="0"/>
          </a:xfrm>
          <a:prstGeom prst="straightConnector1">
            <a:avLst/>
          </a:prstGeom>
          <a:noFill/>
          <a:ln w="1905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2" name="Google Shape;342;p28"/>
          <p:cNvSpPr txBox="1">
            <a:spLocks noGrp="1"/>
          </p:cNvSpPr>
          <p:nvPr>
            <p:ph type="body" idx="1"/>
          </p:nvPr>
        </p:nvSpPr>
        <p:spPr>
          <a:xfrm>
            <a:off x="655321" y="2575034"/>
            <a:ext cx="5120113" cy="346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r-HR" sz="2800" b="1">
                <a:latin typeface="Calibri"/>
                <a:ea typeface="Calibri"/>
                <a:cs typeface="Calibri"/>
                <a:sym typeface="Calibri"/>
              </a:rPr>
              <a:t>Najveći tartuf </a:t>
            </a:r>
            <a:endParaRPr sz="2800" b="1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hr-HR" sz="2800">
                <a:latin typeface="Calibri"/>
                <a:ea typeface="Calibri"/>
                <a:cs typeface="Calibri"/>
                <a:sym typeface="Calibri"/>
              </a:rPr>
              <a:t>1991. godine gosp. Zigante pronašao je najveći tartuf koji je težio 1,31 kg.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p28" descr="A picture containing indoor, sitting, food, pan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r="2587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 extrusionOk="0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9"/>
          <p:cNvSpPr txBox="1"/>
          <p:nvPr/>
        </p:nvSpPr>
        <p:spPr>
          <a:xfrm>
            <a:off x="3762375" y="2657475"/>
            <a:ext cx="410527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rgbClr val="3991C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9"/>
          <p:cNvSpPr txBox="1"/>
          <p:nvPr/>
        </p:nvSpPr>
        <p:spPr>
          <a:xfrm>
            <a:off x="4638675" y="2619375"/>
            <a:ext cx="27432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4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HR Vat Sky</a:t>
            </a:r>
            <a:r>
              <a:rPr lang="hr-H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4142164" y="610728"/>
            <a:ext cx="759618" cy="5710965"/>
          </a:xfrm>
          <a:custGeom>
            <a:avLst/>
            <a:gdLst/>
            <a:ahLst/>
            <a:cxnLst/>
            <a:rect l="l" t="t" r="r" b="b"/>
            <a:pathLst>
              <a:path w="414" h="2447" extrusionOk="0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/>
          <p:nvPr/>
        </p:nvSpPr>
        <p:spPr>
          <a:xfrm>
            <a:off x="4144437" y="343079"/>
            <a:ext cx="482654" cy="5521414"/>
          </a:xfrm>
          <a:custGeom>
            <a:avLst/>
            <a:gdLst/>
            <a:ahLst/>
            <a:cxnLst/>
            <a:rect l="l" t="t" r="r" b="b"/>
            <a:pathLst>
              <a:path w="209" h="2358" extrusionOk="0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rgbClr val="1E4E7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-3045" y="340424"/>
            <a:ext cx="4630139" cy="5265795"/>
          </a:xfrm>
          <a:custGeom>
            <a:avLst/>
            <a:gdLst/>
            <a:ahLst/>
            <a:cxnLst/>
            <a:rect l="l" t="t" r="r" b="b"/>
            <a:pathLst>
              <a:path w="4630139" h="5265795" extrusionOk="0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4901780" y="1071563"/>
            <a:ext cx="7290218" cy="5242298"/>
          </a:xfrm>
          <a:custGeom>
            <a:avLst/>
            <a:gdLst/>
            <a:ahLst/>
            <a:cxnLst/>
            <a:rect l="l" t="t" r="r" b="b"/>
            <a:pathLst>
              <a:path w="7290218" h="5242298" extrusionOk="0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9146" y="1243802"/>
            <a:ext cx="7052442" cy="489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08" y="536307"/>
            <a:ext cx="4399036" cy="4207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908" y="4764856"/>
            <a:ext cx="4399036" cy="1930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0"/>
          <p:cNvSpPr txBox="1"/>
          <p:nvPr/>
        </p:nvSpPr>
        <p:spPr>
          <a:xfrm>
            <a:off x="163339" y="381638"/>
            <a:ext cx="6926755" cy="2677656"/>
          </a:xfrm>
          <a:prstGeom prst="rect">
            <a:avLst/>
          </a:prstGeom>
          <a:noFill/>
          <a:ln w="9525" cap="flat" cmpd="sng">
            <a:solidFill>
              <a:srgbClr val="2E82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REKLAMNA PORUKA – KADA SAM SEBE REKLAMIRAŠ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 Ja sam JUHA. Volim kad mi je toplo u mojoj zdjelici ili tanjuru. U svojoj zdjelici Ili tanjuru volim se igrati, plesati, brboćkati, ali ponekad zapnem pa se prospem po stolu. Neka djeca me ne vole i tužna sam zbog toga. Želja mi je da me svi zavole, zato se oblačim u haljinice različitih boja, stavljam ukrase od zvjezdica i slova…“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0"/>
          <p:cNvSpPr txBox="1"/>
          <p:nvPr/>
        </p:nvSpPr>
        <p:spPr>
          <a:xfrm>
            <a:off x="3129155" y="3183537"/>
            <a:ext cx="8775697" cy="2677656"/>
          </a:xfrm>
          <a:prstGeom prst="rect">
            <a:avLst/>
          </a:prstGeom>
          <a:noFill/>
          <a:ln w="9525" cap="flat" cmpd="sng">
            <a:solidFill>
              <a:srgbClr val="2E82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Anegdota: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Večer prije puta bili smo kod bake i pradjeda koji je s njom živio jer je bio jako star. Drugog jutra krenuli smo u drugi grad kod tetke koja je slavila rođendan. Moj brat od 3 godine ukočio se kad je i kod tetke u drugom gradu ugledao pradjeda. Pita ga tetka: “Zlato tetino, što ti je?” Moj brat odgovara: “Teta, ja ovakvog istog pradjeda imam kod bake u Gospiću.”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p30" descr="Slika na kojoj se prikazuje crtež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092" y="3464960"/>
            <a:ext cx="2743200" cy="221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0" descr="Slika na kojoj se prikazuje crtež&#10;&#10;Opis je generiran uz vrlo visoku pouzdano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1348" y="503514"/>
            <a:ext cx="2743200" cy="2134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0" descr="Slika na kojoj se prikazuje kotač&#10;&#10;Opis je generiran uz vrlo visoku pouzdano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34985" y="449179"/>
            <a:ext cx="1188453" cy="239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1"/>
          <p:cNvSpPr txBox="1"/>
          <p:nvPr/>
        </p:nvSpPr>
        <p:spPr>
          <a:xfrm>
            <a:off x="4460049" y="2618200"/>
            <a:ext cx="378768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Biseri iz naših učionica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/>
          <p:nvPr/>
        </p:nvSpPr>
        <p:spPr>
          <a:xfrm>
            <a:off x="5537889" y="867191"/>
            <a:ext cx="562296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Kako glasi umanjenica riječi knjiga?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To je slikovnica!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32"/>
          <p:cNvSpPr txBox="1"/>
          <p:nvPr/>
        </p:nvSpPr>
        <p:spPr>
          <a:xfrm>
            <a:off x="340427" y="2209552"/>
            <a:ext cx="452449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Što svaka basna ima na kraju? Svaka basna na kraju ima TOČKU.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32"/>
          <p:cNvSpPr txBox="1"/>
          <p:nvPr/>
        </p:nvSpPr>
        <p:spPr>
          <a:xfrm>
            <a:off x="342900" y="3920341"/>
            <a:ext cx="347551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Što je krajolik? 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je čovjek koji dolazi iz drugog kraja.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32"/>
          <p:cNvSpPr txBox="1"/>
          <p:nvPr/>
        </p:nvSpPr>
        <p:spPr>
          <a:xfrm>
            <a:off x="5295455" y="2053264"/>
            <a:ext cx="6246419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UČITELJICA: Smisli pitanje u kojem barem jedna riječ počinje slovom “dž”, a zatim sam odgovori na svoje pitanje.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PRVAŠIĆ: Gdje je džip?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               Džip je u popravljaonici.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32"/>
          <p:cNvSpPr txBox="1"/>
          <p:nvPr/>
        </p:nvSpPr>
        <p:spPr>
          <a:xfrm>
            <a:off x="5095749" y="4610190"/>
            <a:ext cx="649382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UČITELJICA: Kolika je razlika brojeva 19 i 2?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UČENIK: Prilično velika.</a:t>
            </a:r>
            <a:endParaRPr/>
          </a:p>
        </p:txBody>
      </p:sp>
      <p:sp>
        <p:nvSpPr>
          <p:cNvPr id="374" name="Google Shape;374;p32"/>
          <p:cNvSpPr txBox="1"/>
          <p:nvPr/>
        </p:nvSpPr>
        <p:spPr>
          <a:xfrm>
            <a:off x="439387" y="864920"/>
            <a:ext cx="45739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BISERI IZ NAŠIH UČIONICA</a:t>
            </a:r>
            <a:endParaRPr sz="2800">
              <a:solidFill>
                <a:srgbClr val="3991C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3"/>
          <p:cNvSpPr txBox="1"/>
          <p:nvPr/>
        </p:nvSpPr>
        <p:spPr>
          <a:xfrm>
            <a:off x="340425" y="419595"/>
            <a:ext cx="11916887" cy="6124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UČITELJICA: U lektiri Božićna bajka medo je bio šef svim životinja.</a:t>
            </a:r>
            <a:endParaRPr sz="2800">
              <a:solidFill>
                <a:srgbClr val="3991C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b="1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Koje osobine, po vašem mišljenju, krase dobrog šefa?</a:t>
            </a:r>
            <a:r>
              <a:rPr lang="hr-HR" sz="28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800">
              <a:solidFill>
                <a:srgbClr val="3991C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“Oluja ideja”( odgovori) učenika 2. razreda bila je: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                  Da zna zapovijedati.                                         Da bude smiren.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                  Da ne bude blag.                                               Da i on nešto radi.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                  Da bude pametan.                                            Da ne bude lijen.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                  Da ima pravo naređivati.                          Da im daje redovito plaću.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4"/>
          <p:cNvSpPr txBox="1"/>
          <p:nvPr/>
        </p:nvSpPr>
        <p:spPr>
          <a:xfrm>
            <a:off x="3889697" y="2434453"/>
            <a:ext cx="408535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4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Ura ovan lluk  kit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p35" descr="Slika na kojoj se prikazuje rođendan, na zatvorenom, torta, uređeno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 t="5439" r="1" b="9342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5" descr="Slika na kojoj se prikazuje tekst, ploča za pisanje&#10;&#10;Opis je generiran uz vrlo visoku pouzdanost"/>
          <p:cNvPicPr preferRelativeResize="0"/>
          <p:nvPr/>
        </p:nvPicPr>
        <p:blipFill rotWithShape="1">
          <a:blip r:embed="rId4">
            <a:alphaModFix/>
          </a:blip>
          <a:srcRect t="15625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5"/>
          <p:cNvSpPr/>
          <p:nvPr/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35"/>
          <p:cNvSpPr txBox="1"/>
          <p:nvPr/>
        </p:nvSpPr>
        <p:spPr>
          <a:xfrm>
            <a:off x="4334483" y="1970979"/>
            <a:ext cx="3618284" cy="2669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Ovo je poslala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rgbClr val="080808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ućiteljica </a:t>
            </a:r>
            <a:r>
              <a:rPr lang="hr-HR" sz="2800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t.O.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Jedno je autorportret,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A drugo Moj kučni ljubimac.</a:t>
            </a:r>
            <a:endParaRPr/>
          </a:p>
        </p:txBody>
      </p:sp>
      <p:sp>
        <p:nvSpPr>
          <p:cNvPr id="394" name="Google Shape;394;p35"/>
          <p:cNvSpPr/>
          <p:nvPr/>
        </p:nvSpPr>
        <p:spPr>
          <a:xfrm rot="2700000">
            <a:off x="4288777" y="1652749"/>
            <a:ext cx="3614447" cy="3578159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36" descr="A picture containing table, made, cake, decorated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6690" y="355437"/>
            <a:ext cx="4696919" cy="3787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6" descr="A person standing in a room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 t="-408" r="-270" b="11956"/>
          <a:stretch/>
        </p:blipFill>
        <p:spPr>
          <a:xfrm>
            <a:off x="7401847" y="-61452"/>
            <a:ext cx="4555742" cy="6007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6"/>
          <p:cNvSpPr txBox="1"/>
          <p:nvPr/>
        </p:nvSpPr>
        <p:spPr>
          <a:xfrm>
            <a:off x="631235" y="4410461"/>
            <a:ext cx="7393675" cy="2305564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Ovo je poslala  ućiteljica M. B. 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Kučnog ljubimca nema. 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Ovakva dolazi sada na posao.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Već ste je imali prilike vidjeti u Šaljivom kućnom albumu.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 b="1">
              <a:solidFill>
                <a:srgbClr val="08080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37" descr="Slika na kojoj se prikazuje muškarac, plavo, stol, držanje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2209" y="1310231"/>
            <a:ext cx="5237967" cy="3861757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37"/>
          <p:cNvSpPr txBox="1"/>
          <p:nvPr/>
        </p:nvSpPr>
        <p:spPr>
          <a:xfrm>
            <a:off x="6467605" y="2323578"/>
            <a:ext cx="4517718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Ovo je nacrtala ućiteljica koja se nije potpisala na svoj rad. Zato ćemo taj rad nazvat: 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 potrazi za svojim imenom</a:t>
            </a: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38" descr="Slika na kojoj se prikazuje muškarac, plavo, stol, držanje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2209" y="1310231"/>
            <a:ext cx="5237967" cy="3861757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8"/>
          <p:cNvSpPr txBox="1"/>
          <p:nvPr/>
        </p:nvSpPr>
        <p:spPr>
          <a:xfrm>
            <a:off x="6592523" y="1873873"/>
            <a:ext cx="4517718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Ovo je nacrtala ućiteljica koja se potpisala na svoj rad kao I.k. Primjećujete li sličnost s prethodnim radom?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Kojom ocjenom biste ocijenili preslikane radove ("dupliće")?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9"/>
          <p:cNvSpPr txBox="1"/>
          <p:nvPr/>
        </p:nvSpPr>
        <p:spPr>
          <a:xfrm>
            <a:off x="1603332" y="1926921"/>
            <a:ext cx="4444651" cy="2246769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Ovdje je trebao biti rad </a:t>
            </a: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ućiteljice R. š.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 znam zašto ga nije na vrijeme poslala.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Koju biste joj ocjenu dali?</a:t>
            </a:r>
            <a:endParaRPr/>
          </a:p>
        </p:txBody>
      </p:sp>
      <p:sp>
        <p:nvSpPr>
          <p:cNvPr id="419" name="Google Shape;419;p39"/>
          <p:cNvSpPr/>
          <p:nvPr/>
        </p:nvSpPr>
        <p:spPr>
          <a:xfrm>
            <a:off x="7222167" y="1183578"/>
            <a:ext cx="3496848" cy="344465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463" y="115613"/>
            <a:ext cx="8313683" cy="567558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"/>
          <p:cNvSpPr/>
          <p:nvPr/>
        </p:nvSpPr>
        <p:spPr>
          <a:xfrm>
            <a:off x="8529146" y="968247"/>
            <a:ext cx="3473669" cy="3970318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Bartol iz Rijeke šalje vam ovaj rad koji je zadala učiteljica. Puno pozdrava. Pratimo vas i rješavamo vaše zadatke  ☺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Potočić - Dan voda - kolaž, kamenje, flomasteri...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0"/>
          <p:cNvSpPr txBox="1"/>
          <p:nvPr/>
        </p:nvSpPr>
        <p:spPr>
          <a:xfrm>
            <a:off x="6169267" y="1307754"/>
            <a:ext cx="5221827" cy="378565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KAD SI SRETAN LUPI DLANOM TI O DLAN...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ZA SREĆU GLEDAJ </a:t>
            </a:r>
            <a:r>
              <a:rPr lang="hr-HR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ŠKOLICU TV</a:t>
            </a:r>
            <a:endParaRPr i="1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ZA VIŠE SREĆE TU JE I REPRIZA SVAKI DAN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BUDI SRETAN, NASMIJAN I RADOSTAN.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AKO VOLIŠ SVE NAS UČITELJICE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TADA CRTAJ, PIŠI I RAČUNAJ S NAMA SVAKI DAN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BUDI MARLJIV I OBRAZOVAN.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SADA S NAMA VIKNI GLASNO TI  “HURA”...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40"/>
          <p:cNvSpPr txBox="1"/>
          <p:nvPr/>
        </p:nvSpPr>
        <p:spPr>
          <a:xfrm>
            <a:off x="611688" y="1311057"/>
            <a:ext cx="5008321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JOŠ JEDAN ZADATAK: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LIKOVNA I GLAZBENA KULTURA ČESTO SU POVEZANE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Vaš je zadatak otpjevati poznatu pjesmu Kad si sretan, ali s malo izmijenjenim tekstom. Audio snimke svog pjevanja možete poslati na već poznatu adresu.</a:t>
            </a:r>
            <a:endParaRPr/>
          </a:p>
        </p:txBody>
      </p:sp>
      <p:grpSp>
        <p:nvGrpSpPr>
          <p:cNvPr id="426" name="Google Shape;426;p40"/>
          <p:cNvGrpSpPr/>
          <p:nvPr/>
        </p:nvGrpSpPr>
        <p:grpSpPr>
          <a:xfrm>
            <a:off x="5399894" y="460948"/>
            <a:ext cx="6405328" cy="5326349"/>
            <a:chOff x="5437370" y="610849"/>
            <a:chExt cx="6405328" cy="5326349"/>
          </a:xfrm>
        </p:grpSpPr>
        <p:pic>
          <p:nvPicPr>
            <p:cNvPr id="427" name="Google Shape;427;p40" descr="Ruke koje plješću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851161" y="610849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40" descr="Bas ključ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928298" y="252756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" name="Google Shape;429;p40" descr="Bas-ključ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37370" y="1983387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" name="Google Shape;430;p40" descr="Nota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814310" y="122685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40" descr="Glazba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823054" y="4829956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40" descr="Glazbena notacija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500454" y="4523127"/>
              <a:ext cx="1251677" cy="14140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1"/>
          <p:cNvSpPr txBox="1">
            <a:spLocks noGrp="1"/>
          </p:cNvSpPr>
          <p:nvPr>
            <p:ph type="title"/>
          </p:nvPr>
        </p:nvSpPr>
        <p:spPr>
          <a:xfrm>
            <a:off x="1199456" y="1772816"/>
            <a:ext cx="9698360" cy="365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2800"/>
              <a:buFont typeface="Quattrocento Sans"/>
              <a:buNone/>
            </a:pPr>
            <a:br>
              <a:rPr lang="hr-HR" sz="2800"/>
            </a:br>
            <a:r>
              <a:rPr lang="hr-HR" sz="2800"/>
              <a:t>Publikacija je izrađena u sklopu projekta „Podrška provedbi Cjelovite kurikularne reforme” koji sufinancira Europska unija </a:t>
            </a:r>
            <a:br>
              <a:rPr lang="hr-HR" sz="2800"/>
            </a:br>
            <a:r>
              <a:rPr lang="hr-HR" sz="2800"/>
              <a:t>iz Europskog socijalnog fonda. </a:t>
            </a:r>
            <a:br>
              <a:rPr lang="hr-HR" sz="2800"/>
            </a:br>
            <a:r>
              <a:rPr lang="hr-HR" sz="2800"/>
              <a:t>Nositelj projekta je Ministarstvo znanosti i obrazovanja. </a:t>
            </a:r>
            <a:br>
              <a:rPr lang="hr-HR" sz="2800"/>
            </a:br>
            <a:br>
              <a:rPr lang="hr-HR" sz="2800"/>
            </a:br>
            <a:r>
              <a:rPr lang="hr-HR" sz="2800"/>
              <a:t>Za sadržaj ove publikacije odgovorno je isključivo Ministarstvo znanosti i obrazovanja, publikacija ni na koji način ne odražava mišljenje Europske unije.</a:t>
            </a:r>
            <a:br>
              <a:rPr lang="hr-HR" sz="2800"/>
            </a:br>
            <a:br>
              <a:rPr lang="hr-HR" sz="2800"/>
            </a:br>
            <a:endParaRPr sz="2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360" y="980728"/>
            <a:ext cx="11537950" cy="4163099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42"/>
          <p:cNvSpPr txBox="1"/>
          <p:nvPr/>
        </p:nvSpPr>
        <p:spPr>
          <a:xfrm>
            <a:off x="3332027" y="4869160"/>
            <a:ext cx="554461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skolazazivot.hr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>
                <a:solidFill>
                  <a:srgbClr val="2E82A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kurikulum@mzo.hr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3"/>
          <p:cNvSpPr txBox="1">
            <a:spLocks noGrp="1"/>
          </p:cNvSpPr>
          <p:nvPr>
            <p:ph type="body" idx="1"/>
          </p:nvPr>
        </p:nvSpPr>
        <p:spPr>
          <a:xfrm>
            <a:off x="887718" y="1438382"/>
            <a:ext cx="10541193" cy="447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hr-HR" sz="5400" u="sng">
                <a:solidFill>
                  <a:schemeClr val="hlink"/>
                </a:solidFill>
                <a:hlinkClick r:id="rId3"/>
              </a:rPr>
              <a:t>skolanatrecem4@hrt.hr</a:t>
            </a:r>
            <a:endParaRPr sz="5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hr-HR"/>
              <a:t>	  Škola na Trećem</a:t>
            </a:r>
            <a:endParaRPr/>
          </a:p>
          <a:p>
            <a:pPr marL="228600" lvl="0" indent="-38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pic>
        <p:nvPicPr>
          <p:cNvPr id="451" name="Google Shape;45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278" y="4032607"/>
            <a:ext cx="2438399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2533" y="2484232"/>
            <a:ext cx="1033890" cy="1033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5"/>
          <p:cNvGrpSpPr/>
          <p:nvPr/>
        </p:nvGrpSpPr>
        <p:grpSpPr>
          <a:xfrm>
            <a:off x="87892" y="0"/>
            <a:ext cx="5787391" cy="6858000"/>
            <a:chOff x="87892" y="0"/>
            <a:chExt cx="5787391" cy="6858000"/>
          </a:xfrm>
        </p:grpSpPr>
        <p:pic>
          <p:nvPicPr>
            <p:cNvPr id="144" name="Google Shape;144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7892" y="0"/>
              <a:ext cx="5787391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" name="Google Shape;145;p5"/>
            <p:cNvSpPr/>
            <p:nvPr/>
          </p:nvSpPr>
          <p:spPr>
            <a:xfrm>
              <a:off x="4643765" y="269906"/>
              <a:ext cx="550151" cy="3693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r-H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Ana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6" name="Google Shape;14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5393" y="1837150"/>
            <a:ext cx="4992413" cy="413987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5"/>
          <p:cNvSpPr/>
          <p:nvPr/>
        </p:nvSpPr>
        <p:spPr>
          <a:xfrm>
            <a:off x="8091008" y="880977"/>
            <a:ext cx="2400272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Učenici 4.d iz Španskog </a:t>
            </a:r>
            <a:endParaRPr sz="18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 txBox="1"/>
          <p:nvPr/>
        </p:nvSpPr>
        <p:spPr>
          <a:xfrm>
            <a:off x="4464627" y="446809"/>
            <a:ext cx="27431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VAŽNA VIJEST</a:t>
            </a:r>
            <a:endParaRPr/>
          </a:p>
        </p:txBody>
      </p:sp>
      <p:sp>
        <p:nvSpPr>
          <p:cNvPr id="153" name="Google Shape;153;p6"/>
          <p:cNvSpPr txBox="1"/>
          <p:nvPr/>
        </p:nvSpPr>
        <p:spPr>
          <a:xfrm>
            <a:off x="918730" y="1282411"/>
            <a:ext cx="1091738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Svi koji su nam pisali i hvalili program Škole na trećem ili oni koji su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     slali svoje radove.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6"/>
          <p:cNvSpPr txBox="1"/>
          <p:nvPr/>
        </p:nvSpPr>
        <p:spPr>
          <a:xfrm>
            <a:off x="897083" y="2308513"/>
            <a:ext cx="71333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Svi koji su nam pisali dobronamjerne kritike.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6"/>
          <p:cNvSpPr txBox="1"/>
          <p:nvPr/>
        </p:nvSpPr>
        <p:spPr>
          <a:xfrm>
            <a:off x="901412" y="2996911"/>
            <a:ext cx="11168492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= Svi koji su nam pisali pisma s puno pogrešaka u pisanju bez obzira jesu li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     pisali pohvale, kritike ili samo poslali svoje radove.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 </a:t>
            </a:r>
            <a:endParaRPr/>
          </a:p>
        </p:txBody>
      </p:sp>
      <p:sp>
        <p:nvSpPr>
          <p:cNvPr id="156" name="Google Shape;156;p6"/>
          <p:cNvSpPr txBox="1"/>
          <p:nvPr/>
        </p:nvSpPr>
        <p:spPr>
          <a:xfrm>
            <a:off x="897082" y="4048991"/>
            <a:ext cx="1012940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Svi koji su samo razmišljali kako će nam se javiti, ali još nisu stigli.</a:t>
            </a:r>
            <a:endParaRPr/>
          </a:p>
        </p:txBody>
      </p:sp>
      <p:sp>
        <p:nvSpPr>
          <p:cNvPr id="157" name="Google Shape;157;p6"/>
          <p:cNvSpPr txBox="1"/>
          <p:nvPr/>
        </p:nvSpPr>
        <p:spPr>
          <a:xfrm>
            <a:off x="897083" y="4888923"/>
            <a:ext cx="1012940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Svi koji uopće nisu ni razmišljali da nam se jave.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/>
          <p:cNvSpPr txBox="1"/>
          <p:nvPr/>
        </p:nvSpPr>
        <p:spPr>
          <a:xfrm>
            <a:off x="4525241" y="2663536"/>
            <a:ext cx="274319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4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HR Vat Sky</a:t>
            </a:r>
            <a:endParaRPr sz="4400">
              <a:solidFill>
                <a:srgbClr val="3991C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/>
          <p:nvPr/>
        </p:nvSpPr>
        <p:spPr>
          <a:xfrm>
            <a:off x="913793" y="883562"/>
            <a:ext cx="818976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Zašto je 1. travnja proglašen Svjetskim danom šale?​</a:t>
            </a:r>
            <a:endParaRPr/>
          </a:p>
        </p:txBody>
      </p:sp>
      <p:sp>
        <p:nvSpPr>
          <p:cNvPr id="169" name="Google Shape;169;p8"/>
          <p:cNvSpPr txBox="1"/>
          <p:nvPr/>
        </p:nvSpPr>
        <p:spPr>
          <a:xfrm>
            <a:off x="2421082" y="1633105"/>
            <a:ext cx="65185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rgbClr val="2E82AF"/>
                </a:solidFill>
                <a:latin typeface="Calibri"/>
                <a:ea typeface="Calibri"/>
                <a:cs typeface="Calibri"/>
                <a:sym typeface="Calibri"/>
              </a:rPr>
              <a:t>Postoji više teorija od kojih nijedna nije  sasvim vjerodostojna!</a:t>
            </a: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 txBox="1"/>
          <p:nvPr/>
        </p:nvSpPr>
        <p:spPr>
          <a:xfrm>
            <a:off x="1254991" y="2942450"/>
            <a:ext cx="2829790" cy="1477328"/>
          </a:xfrm>
          <a:prstGeom prst="rect">
            <a:avLst/>
          </a:prstGeom>
          <a:noFill/>
          <a:ln w="9525" cap="flat" cmpd="sng">
            <a:solidFill>
              <a:srgbClr val="399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Različiti narodi i kulture slavili su odlazak zime i početak proljeća s čime se povezuje bolje raspoloženje (smijeh i veselje).​​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8"/>
          <p:cNvSpPr txBox="1"/>
          <p:nvPr/>
        </p:nvSpPr>
        <p:spPr>
          <a:xfrm>
            <a:off x="4525241" y="2291195"/>
            <a:ext cx="2743200" cy="2031325"/>
          </a:xfrm>
          <a:prstGeom prst="rect">
            <a:avLst/>
          </a:prstGeom>
          <a:noFill/>
          <a:ln w="9525" cap="flat" cmpd="sng">
            <a:solidFill>
              <a:srgbClr val="399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Prema starom, julijanskom kalendaru, Rimljani i Hindui slavili su proljetni ekvinocij. Početak proljetnog ekvinocija je 25. ožujka, a  završetak na Novu godinu – 1. travnja. ​​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8066809" y="2247900"/>
            <a:ext cx="2829790" cy="2031325"/>
          </a:xfrm>
          <a:prstGeom prst="rect">
            <a:avLst/>
          </a:prstGeom>
          <a:noFill/>
          <a:ln w="9525" cap="flat" cmpd="sng">
            <a:solidFill>
              <a:srgbClr val="399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Kada se prešlo na novi kalendar prema kojem se Nova godina slavi 1. siječnja, mnogima je to bilo smiješno pa su se jako veselili i smijali 1. travnja jer je to bio njihov dan za slavlje.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8"/>
          <p:cNvSpPr txBox="1"/>
          <p:nvPr/>
        </p:nvSpPr>
        <p:spPr>
          <a:xfrm>
            <a:off x="666477" y="4568536"/>
            <a:ext cx="9376063" cy="1200329"/>
          </a:xfrm>
          <a:prstGeom prst="rect">
            <a:avLst/>
          </a:prstGeom>
          <a:noFill/>
          <a:ln w="9525" cap="flat" cmpd="sng">
            <a:solidFill>
              <a:srgbClr val="3991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Jedan engleski profesor izmislio je šalu kako je rimski imperator Konstantin dopustio svojoj dvorskoj ludi da bude “kralj na jedan dan”. ​​I zato je 1. travnja dan dvorskih luda, ludosti i šala.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Tako je 1. travnja proglašen Svjetskim danom šale.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8" descr="Slika na kojoj se prikazuje pas, na zatvorenom, gledanje, smeđe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6295" y="459435"/>
            <a:ext cx="2368885" cy="154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8" descr="Slika na kojoj se prikazuje krava, trava, stajanje, životinja&#10;&#10;Opis je generiran uz vrlo visoku pouzdano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2294" y="4424133"/>
            <a:ext cx="1646990" cy="1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8" descr="Slika na kojoj se prikazuje medvjed, životinja, na otvorenom, sisavac&#10;&#10;Opis je generiran uz vrlo visoku pouzdano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6084" y="1407521"/>
            <a:ext cx="2034674" cy="1355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"/>
          <p:cNvSpPr txBox="1"/>
          <p:nvPr/>
        </p:nvSpPr>
        <p:spPr>
          <a:xfrm>
            <a:off x="533401" y="888423"/>
            <a:ext cx="1121178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Bez obzira na vjerodostojnost i objašnjenja, istina je da smijeh čuva zdravlje – kada se smijemo, opušteniji smo, zdraviji i ljepši.​</a:t>
            </a:r>
            <a:endParaRPr/>
          </a:p>
        </p:txBody>
      </p:sp>
      <p:pic>
        <p:nvPicPr>
          <p:cNvPr id="183" name="Google Shape;183;p9" descr="Slika na kojoj se prikazuje snimka zaslona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855" y="1824702"/>
            <a:ext cx="10467107" cy="3909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CD10F59D587A4AA3026165A57E4632" ma:contentTypeVersion="10" ma:contentTypeDescription="Create a new document." ma:contentTypeScope="" ma:versionID="dd7b6822a2f6e840edabc59c4e8c74a0">
  <xsd:schema xmlns:xsd="http://www.w3.org/2001/XMLSchema" xmlns:xs="http://www.w3.org/2001/XMLSchema" xmlns:p="http://schemas.microsoft.com/office/2006/metadata/properties" xmlns:ns2="9e35bf89-78aa-460c-be0b-ce41932056ff" targetNamespace="http://schemas.microsoft.com/office/2006/metadata/properties" ma:root="true" ma:fieldsID="d17d69f48f6d8d3884390931344a5b60" ns2:_="">
    <xsd:import namespace="9e35bf89-78aa-460c-be0b-ce41932056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35bf89-78aa-460c-be0b-ce41932056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A1D2E4-5F14-4AE6-8F0D-4EF8CF92098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1C46B38-2831-4A75-931B-EED30CEFE5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35bf89-78aa-460c-be0b-ce41932056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D2E333-9769-4893-BAF3-04CE6B336D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1776</Words>
  <Application>Microsoft Office PowerPoint</Application>
  <PresentationFormat>Widescreen</PresentationFormat>
  <Paragraphs>187</Paragraphs>
  <Slides>43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Kako je nastala Guinnessova knjiga rekorda?</vt:lpstr>
      <vt:lpstr> Što je Guinnessova knjiga rekorda?</vt:lpstr>
      <vt:lpstr> Gospodin Hugh Beaver, direktor pivovare “Guinness”, početkom svibnja 1951. boravio je kod svojih rođaka u rodnoj Irskoj.   </vt:lpstr>
      <vt:lpstr>PowerPoint Presentation</vt:lpstr>
      <vt:lpstr>Što možemo pronaći u Guinnessovoj knjizi?</vt:lpstr>
      <vt:lpstr>Hrvatska u Guinnessovoj knjizi rekorda</vt:lpstr>
      <vt:lpstr>Hrvatska u Guinnessovoj knjizi rekorda</vt:lpstr>
      <vt:lpstr>Hrvatska u Guinnessovoj knjizi rekorda</vt:lpstr>
      <vt:lpstr>Hrvatska u Guinnessovoj knjizi rekorda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Publikacija je izrađena u sklopu projekta „Podrška provedbi Cjelovite kurikularne reforme” koji sufinancira Europska unija  iz Europskog socijalnog fonda.  Nositelj projekta je Ministarstvo znanosti i obrazovanja.   Za sadržaj ove publikacije odgovorno je isključivo Ministarstvo znanosti i obrazovanja, publikacija ni na koji način ne odražava mišljenje Europske unije.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Tatjana</dc:creator>
  <cp:lastModifiedBy>Tatjana Orešković</cp:lastModifiedBy>
  <cp:revision>27</cp:revision>
  <dcterms:created xsi:type="dcterms:W3CDTF">2020-03-11T10:56:06Z</dcterms:created>
  <dcterms:modified xsi:type="dcterms:W3CDTF">2020-03-30T12:50:31Z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0x01010048CD10F59D587A4AA3026165A57E4632</vt:lpwstr>
  </property>
</Properties>
</file>