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9309100" cy="7053250"/>
  <p:embeddedFontLst>
    <p:embeddedFont>
      <p:font typeface="Quattrocento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8331">
          <p15:clr>
            <a:srgbClr val="A4A3A4"/>
          </p15:clr>
        </p15:guide>
        <p15:guide id="2" pos="2932">
          <p15:clr>
            <a:srgbClr val="A4A3A4"/>
          </p15:clr>
        </p15:guide>
      </p15:notesGuideLst>
    </p:ext>
    <p:ext uri="http://customooxmlschemas.google.com/">
      <go:slidesCustomData xmlns:go="http://customooxmlschemas.google.com/" r:id="rId46" roundtripDataSignature="AMtx7miHImjNqmqTpkejPG9lu5FJN9fZ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8331" orient="horz"/>
        <p:guide pos="2932"/>
      </p:guideLst>
    </p:cSldViewPr>
  </p:notes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slide" Target="slides/slide34.xml"/><Relationship Id="rId18" Type="http://schemas.openxmlformats.org/officeDocument/2006/relationships/slide" Target="slides/slide13.xml"/><Relationship Id="rId42" Type="http://schemas.openxmlformats.org/officeDocument/2006/relationships/font" Target="fonts/QuattrocentoSans-regular.fntdata"/><Relationship Id="rId21" Type="http://schemas.openxmlformats.org/officeDocument/2006/relationships/slide" Target="slides/slide16.xml"/><Relationship Id="rId34" Type="http://schemas.openxmlformats.org/officeDocument/2006/relationships/slide" Target="slides/slide29.xml"/><Relationship Id="rId47"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24" Type="http://schemas.openxmlformats.org/officeDocument/2006/relationships/slide" Target="slides/slide19.xml"/><Relationship Id="rId45" Type="http://schemas.openxmlformats.org/officeDocument/2006/relationships/font" Target="fonts/QuattrocentoSans-boldItalic.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49" Type="http://schemas.openxmlformats.org/officeDocument/2006/relationships/customXml" Target="../customXml/item3.xml"/><Relationship Id="rId44" Type="http://schemas.openxmlformats.org/officeDocument/2006/relationships/font" Target="fonts/QuattrocentoSans-italic.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3" Type="http://schemas.openxmlformats.org/officeDocument/2006/relationships/font" Target="fonts/QuattrocentoSans-bold.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48"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presProps" Target="presProps.xml"/><Relationship Id="rId46" Type="http://customschemas.google.com/relationships/presentationmetadata" Target="metadata"/><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theme" Target="theme/theme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033943" cy="1322487"/>
          </a:xfrm>
          <a:prstGeom prst="rect">
            <a:avLst/>
          </a:prstGeom>
          <a:noFill/>
          <a:ln>
            <a:noFill/>
          </a:ln>
        </p:spPr>
        <p:txBody>
          <a:bodyPr anchorCtr="0" anchor="t" bIns="80450" lIns="160925" spcFirstLastPara="1" rIns="160925" wrap="square" tIns="80450">
            <a:noAutofit/>
          </a:bodyPr>
          <a:lstStyle>
            <a:lvl1pPr lvl="0"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73003" y="0"/>
            <a:ext cx="4033943" cy="1322487"/>
          </a:xfrm>
          <a:prstGeom prst="rect">
            <a:avLst/>
          </a:prstGeom>
          <a:noFill/>
          <a:ln>
            <a:noFill/>
          </a:ln>
        </p:spPr>
        <p:txBody>
          <a:bodyPr anchorCtr="0" anchor="t" bIns="80450" lIns="160925" spcFirstLastPara="1" rIns="160925" wrap="square" tIns="80450">
            <a:noAutofit/>
          </a:bodyPr>
          <a:lstStyle>
            <a:lvl1pPr lvl="0" marR="0" rtl="0" algn="r">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25122659"/>
            <a:ext cx="4033943" cy="1322487"/>
          </a:xfrm>
          <a:prstGeom prst="rect">
            <a:avLst/>
          </a:prstGeom>
          <a:noFill/>
          <a:ln>
            <a:noFill/>
          </a:ln>
        </p:spPr>
        <p:txBody>
          <a:bodyPr anchorCtr="0" anchor="b" bIns="80450" lIns="160925" spcFirstLastPara="1" rIns="160925" wrap="square" tIns="80450">
            <a:noAutofit/>
          </a:bodyPr>
          <a:lstStyle>
            <a:lvl1pPr lvl="0"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73003" y="25122659"/>
            <a:ext cx="4033943" cy="1322487"/>
          </a:xfrm>
          <a:prstGeom prst="rect">
            <a:avLst/>
          </a:prstGeom>
          <a:noFill/>
          <a:ln>
            <a:noFill/>
          </a:ln>
        </p:spPr>
        <p:txBody>
          <a:bodyPr anchorCtr="0" anchor="b" bIns="80450" lIns="160925" spcFirstLastPara="1" rIns="160925" wrap="square" tIns="80450">
            <a:noAutofit/>
          </a:bodyPr>
          <a:lstStyle/>
          <a:p>
            <a:pPr indent="0" lvl="0" marL="0" marR="0" rtl="0" algn="r">
              <a:lnSpc>
                <a:spcPct val="100000"/>
              </a:lnSpc>
              <a:spcBef>
                <a:spcPts val="0"/>
              </a:spcBef>
              <a:spcAft>
                <a:spcPts val="0"/>
              </a:spcAft>
              <a:buClr>
                <a:srgbClr val="000000"/>
              </a:buClr>
              <a:buSzPts val="2100"/>
              <a:buFont typeface="Arial"/>
              <a:buNone/>
            </a:pPr>
            <a:fld id="{00000000-1234-1234-1234-123412341234}" type="slidenum">
              <a:rPr b="0" i="0" lang="hr-HR" sz="2100" u="none" cap="none" strike="noStrike">
                <a:solidFill>
                  <a:schemeClr val="dk1"/>
                </a:solidFill>
                <a:latin typeface="Calibri"/>
                <a:ea typeface="Calibri"/>
                <a:cs typeface="Calibri"/>
                <a:sym typeface="Calibri"/>
              </a:rPr>
              <a:t>‹#›</a:t>
            </a:fld>
            <a:endParaRPr b="0" i="0" sz="2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1: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p1: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rPr lang="hr-HR"/>
              <a:t>Obavezni prvi slajd, stoji otvoren prije početka prezentacije</a:t>
            </a:r>
            <a:endParaRPr/>
          </a:p>
          <a:p>
            <a:pPr indent="0" lvl="0" marL="0" rtl="0" algn="l">
              <a:lnSpc>
                <a:spcPct val="100000"/>
              </a:lnSpc>
              <a:spcBef>
                <a:spcPts val="0"/>
              </a:spcBef>
              <a:spcAft>
                <a:spcPts val="0"/>
              </a:spcAft>
              <a:buSzPts val="1400"/>
              <a:buNone/>
            </a:pPr>
            <a:r>
              <a:rPr lang="hr-HR"/>
              <a:t>Na njemu ništa ne mijenjate</a:t>
            </a:r>
            <a:endParaRPr/>
          </a:p>
          <a:p>
            <a:pPr indent="0" lvl="0" marL="0" rtl="0" algn="l">
              <a:lnSpc>
                <a:spcPct val="100000"/>
              </a:lnSpc>
              <a:spcBef>
                <a:spcPts val="0"/>
              </a:spcBef>
              <a:spcAft>
                <a:spcPts val="0"/>
              </a:spcAft>
              <a:buSzPts val="1400"/>
              <a:buNone/>
            </a:pPr>
            <a:r>
              <a:t/>
            </a:r>
            <a:endParaRPr/>
          </a:p>
        </p:txBody>
      </p:sp>
      <p:sp>
        <p:nvSpPr>
          <p:cNvPr id="60" name="Google Shape;60;p1:notes"/>
          <p:cNvSpPr txBox="1"/>
          <p:nvPr>
            <p:ph idx="12" type="sldNum"/>
          </p:nvPr>
        </p:nvSpPr>
        <p:spPr>
          <a:xfrm>
            <a:off x="5273003" y="25122659"/>
            <a:ext cx="4033943" cy="1322487"/>
          </a:xfrm>
          <a:prstGeom prst="rect">
            <a:avLst/>
          </a:prstGeom>
          <a:noFill/>
          <a:ln>
            <a:noFill/>
          </a:ln>
        </p:spPr>
        <p:txBody>
          <a:bodyPr anchorCtr="0" anchor="b" bIns="80450" lIns="160925" spcFirstLastPara="1" rIns="160925" wrap="square" tIns="8045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148" name="Google Shape;148;p9: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164" name="Google Shape;164;p10: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176" name="Google Shape;176;p11: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186" name="Google Shape;186;p12: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192" name="Google Shape;192;p13: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211" name="Google Shape;211;p14: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231" name="Google Shape;231;p15: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238" name="Google Shape;238;p16: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246" name="Google Shape;246;p17: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8: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251" name="Google Shape;251;p18: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67" name="Google Shape;67;p2: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9: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261" name="Google Shape;261;p19: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271" name="Google Shape;271;p20: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1: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293" name="Google Shape;293;p21: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2: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300" name="Google Shape;300;p22: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3: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305" name="Google Shape;305;p23: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24: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322" name="Google Shape;322;p24: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25: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343" name="Google Shape;343;p25: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26: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360" name="Google Shape;360;p26: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27: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379" name="Google Shape;379;p27: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28: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384" name="Google Shape;384;p28: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75" name="Google Shape;75;p3: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29: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407" name="Google Shape;407;p29: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30: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415" name="Google Shape;415;p30: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p31: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422" name="Google Shape;422;p31: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32: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9" name="Google Shape;429;p32: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33: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33: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rPr lang="hr-HR"/>
              <a:t>Obavezan predzadnji slajd, na njemu ništa ne mijenjate!</a:t>
            </a:r>
            <a:endParaRPr/>
          </a:p>
        </p:txBody>
      </p:sp>
      <p:sp>
        <p:nvSpPr>
          <p:cNvPr id="437" name="Google Shape;437;p33:notes"/>
          <p:cNvSpPr txBox="1"/>
          <p:nvPr>
            <p:ph idx="12" type="sldNum"/>
          </p:nvPr>
        </p:nvSpPr>
        <p:spPr>
          <a:xfrm>
            <a:off x="5273003" y="25122659"/>
            <a:ext cx="4033943" cy="1322487"/>
          </a:xfrm>
          <a:prstGeom prst="rect">
            <a:avLst/>
          </a:prstGeom>
          <a:noFill/>
          <a:ln>
            <a:noFill/>
          </a:ln>
        </p:spPr>
        <p:txBody>
          <a:bodyPr anchorCtr="0" anchor="b" bIns="80450" lIns="160925" spcFirstLastPara="1" rIns="160925" wrap="square" tIns="8045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34: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34: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rPr lang="hr-HR"/>
              <a:t>Obavezni zadnji slajd, stoji otvoren na kraju prezentacije, za vrijeme pitanja</a:t>
            </a:r>
            <a:endParaRPr/>
          </a:p>
          <a:p>
            <a:pPr indent="0" lvl="0" marL="0" rtl="0" algn="l">
              <a:lnSpc>
                <a:spcPct val="100000"/>
              </a:lnSpc>
              <a:spcBef>
                <a:spcPts val="0"/>
              </a:spcBef>
              <a:spcAft>
                <a:spcPts val="0"/>
              </a:spcAft>
              <a:buSzPts val="1400"/>
              <a:buNone/>
            </a:pPr>
            <a:r>
              <a:rPr lang="hr-HR"/>
              <a:t>Na njemu ništa ne mijenjate</a:t>
            </a:r>
            <a:endParaRPr/>
          </a:p>
          <a:p>
            <a:pPr indent="0" lvl="0" marL="0" rtl="0" algn="l">
              <a:lnSpc>
                <a:spcPct val="100000"/>
              </a:lnSpc>
              <a:spcBef>
                <a:spcPts val="0"/>
              </a:spcBef>
              <a:spcAft>
                <a:spcPts val="0"/>
              </a:spcAft>
              <a:buSzPts val="1400"/>
              <a:buNone/>
            </a:pPr>
            <a:r>
              <a:t/>
            </a:r>
            <a:endParaRPr/>
          </a:p>
        </p:txBody>
      </p:sp>
      <p:sp>
        <p:nvSpPr>
          <p:cNvPr id="443" name="Google Shape;443;p34:notes"/>
          <p:cNvSpPr txBox="1"/>
          <p:nvPr>
            <p:ph idx="12" type="sldNum"/>
          </p:nvPr>
        </p:nvSpPr>
        <p:spPr>
          <a:xfrm>
            <a:off x="5273003" y="25122659"/>
            <a:ext cx="4033943" cy="1322487"/>
          </a:xfrm>
          <a:prstGeom prst="rect">
            <a:avLst/>
          </a:prstGeom>
          <a:noFill/>
          <a:ln>
            <a:noFill/>
          </a:ln>
        </p:spPr>
        <p:txBody>
          <a:bodyPr anchorCtr="0" anchor="b" bIns="80450" lIns="160925" spcFirstLastPara="1" rIns="160925" wrap="square" tIns="8045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35: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35: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450" name="Google Shape;450;p35:notes"/>
          <p:cNvSpPr txBox="1"/>
          <p:nvPr>
            <p:ph idx="12" type="sldNum"/>
          </p:nvPr>
        </p:nvSpPr>
        <p:spPr>
          <a:xfrm>
            <a:off x="5273003" y="25122659"/>
            <a:ext cx="4033943" cy="1322487"/>
          </a:xfrm>
          <a:prstGeom prst="rect">
            <a:avLst/>
          </a:prstGeom>
          <a:noFill/>
          <a:ln>
            <a:noFill/>
          </a:ln>
        </p:spPr>
        <p:txBody>
          <a:bodyPr anchorCtr="0" anchor="b" bIns="80450" lIns="160925" spcFirstLastPara="1" rIns="160925" wrap="square" tIns="80450">
            <a:noAutofit/>
          </a:bodyPr>
          <a:lstStyle/>
          <a:p>
            <a:pPr indent="0" lvl="0" marL="0" marR="0" rtl="0" algn="r">
              <a:lnSpc>
                <a:spcPct val="100000"/>
              </a:lnSpc>
              <a:spcBef>
                <a:spcPts val="0"/>
              </a:spcBef>
              <a:spcAft>
                <a:spcPts val="0"/>
              </a:spcAft>
              <a:buClr>
                <a:srgbClr val="000000"/>
              </a:buClr>
              <a:buSzPts val="2100"/>
              <a:buFont typeface="Calibri"/>
              <a:buNone/>
            </a:pPr>
            <a:fld id="{00000000-1234-1234-1234-123412341234}" type="slidenum">
              <a:rPr b="0" i="0" lang="hr-HR" sz="2100" u="none" cap="none" strike="noStrike">
                <a:solidFill>
                  <a:srgbClr val="000000"/>
                </a:solidFill>
                <a:latin typeface="Calibri"/>
                <a:ea typeface="Calibri"/>
                <a:cs typeface="Calibri"/>
                <a:sym typeface="Calibri"/>
              </a:rPr>
              <a:t>‹#›</a:t>
            </a:fld>
            <a:endParaRPr b="0" i="0" sz="2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82" name="Google Shape;82;p4: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93" name="Google Shape;93;p5: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6: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102" name="Google Shape;102;p6:notes"/>
          <p:cNvSpPr txBox="1"/>
          <p:nvPr>
            <p:ph idx="12" type="sldNum"/>
          </p:nvPr>
        </p:nvSpPr>
        <p:spPr>
          <a:xfrm>
            <a:off x="5273003" y="25122659"/>
            <a:ext cx="4033943" cy="1322487"/>
          </a:xfrm>
          <a:prstGeom prst="rect">
            <a:avLst/>
          </a:prstGeom>
          <a:noFill/>
          <a:ln>
            <a:noFill/>
          </a:ln>
        </p:spPr>
        <p:txBody>
          <a:bodyPr anchorCtr="0" anchor="b" bIns="80450" lIns="160925" spcFirstLastPara="1" rIns="160925" wrap="square" tIns="8045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9:notes"/>
          <p:cNvSpPr txBox="1"/>
          <p:nvPr>
            <p:ph idx="1" type="body"/>
          </p:nvPr>
        </p:nvSpPr>
        <p:spPr>
          <a:xfrm>
            <a:off x="930910" y="12563625"/>
            <a:ext cx="7447280" cy="11902381"/>
          </a:xfrm>
          <a:prstGeom prst="rect">
            <a:avLst/>
          </a:prstGeom>
        </p:spPr>
        <p:txBody>
          <a:bodyPr anchorCtr="0" anchor="t" bIns="80450" lIns="160925" spcFirstLastPara="1" rIns="160925" wrap="square" tIns="80450">
            <a:noAutofit/>
          </a:bodyPr>
          <a:lstStyle/>
          <a:p>
            <a:pPr indent="0" lvl="0" marL="0" rtl="0" algn="l">
              <a:spcBef>
                <a:spcPts val="0"/>
              </a:spcBef>
              <a:spcAft>
                <a:spcPts val="0"/>
              </a:spcAft>
              <a:buNone/>
            </a:pPr>
            <a:r>
              <a:t/>
            </a:r>
            <a:endParaRPr/>
          </a:p>
        </p:txBody>
      </p:sp>
      <p:sp>
        <p:nvSpPr>
          <p:cNvPr id="109" name="Google Shape;109;p49: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134" name="Google Shape;134;p7: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930910" y="12563625"/>
            <a:ext cx="7447280" cy="11902381"/>
          </a:xfrm>
          <a:prstGeom prst="rect">
            <a:avLst/>
          </a:prstGeom>
          <a:noFill/>
          <a:ln>
            <a:noFill/>
          </a:ln>
        </p:spPr>
        <p:txBody>
          <a:bodyPr anchorCtr="0" anchor="t" bIns="80450" lIns="160925" spcFirstLastPara="1" rIns="160925" wrap="square" tIns="80450">
            <a:noAutofit/>
          </a:bodyPr>
          <a:lstStyle/>
          <a:p>
            <a:pPr indent="0" lvl="0" marL="0" rtl="0" algn="l">
              <a:lnSpc>
                <a:spcPct val="100000"/>
              </a:lnSpc>
              <a:spcBef>
                <a:spcPts val="0"/>
              </a:spcBef>
              <a:spcAft>
                <a:spcPts val="0"/>
              </a:spcAft>
              <a:buSzPts val="1400"/>
              <a:buNone/>
            </a:pPr>
            <a:r>
              <a:t/>
            </a:r>
            <a:endParaRPr/>
          </a:p>
        </p:txBody>
      </p:sp>
      <p:sp>
        <p:nvSpPr>
          <p:cNvPr id="143" name="Google Shape;143;p8:notes"/>
          <p:cNvSpPr/>
          <p:nvPr>
            <p:ph idx="2" type="sldImg"/>
          </p:nvPr>
        </p:nvSpPr>
        <p:spPr>
          <a:xfrm>
            <a:off x="-4160838" y="1984375"/>
            <a:ext cx="17630776" cy="991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7" name="Shape 47"/>
        <p:cNvGrpSpPr/>
        <p:nvPr/>
      </p:nvGrpSpPr>
      <p:grpSpPr>
        <a:xfrm>
          <a:off x="0" y="0"/>
          <a:ext cx="0" cy="0"/>
          <a:chOff x="0" y="0"/>
          <a:chExt cx="0" cy="0"/>
        </a:xfrm>
      </p:grpSpPr>
      <p:sp>
        <p:nvSpPr>
          <p:cNvPr id="48" name="Google Shape;48;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E82AF"/>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2E82AF"/>
              </a:buClr>
              <a:buSzPts val="3200"/>
              <a:buFont typeface="Noto Sans Symbols"/>
              <a:buNone/>
              <a:defRPr b="0" i="0" sz="32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500"/>
              </a:spcBef>
              <a:spcAft>
                <a:spcPts val="0"/>
              </a:spcAft>
              <a:buClr>
                <a:srgbClr val="2E82AF"/>
              </a:buClr>
              <a:buSzPts val="2800"/>
              <a:buFont typeface="Noto Sans Symbols"/>
              <a:buNone/>
              <a:defRPr b="0" i="0" sz="28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500"/>
              </a:spcBef>
              <a:spcAft>
                <a:spcPts val="0"/>
              </a:spcAft>
              <a:buClr>
                <a:srgbClr val="2E82AF"/>
              </a:buClr>
              <a:buSzPts val="2400"/>
              <a:buFont typeface="Noto Sans Symbols"/>
              <a:buNone/>
              <a:defRPr b="0" i="0" sz="24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500"/>
              </a:spcBef>
              <a:spcAft>
                <a:spcPts val="0"/>
              </a:spcAft>
              <a:buClr>
                <a:srgbClr val="2E82AF"/>
              </a:buClr>
              <a:buSzPts val="2000"/>
              <a:buFont typeface="Noto Sans Symbols"/>
              <a:buNone/>
              <a:defRPr b="0" i="0" sz="20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500"/>
              </a:spcBef>
              <a:spcAft>
                <a:spcPts val="0"/>
              </a:spcAft>
              <a:buClr>
                <a:srgbClr val="2E82AF"/>
              </a:buClr>
              <a:buSzPts val="2000"/>
              <a:buFont typeface="Noto Sans Symbols"/>
              <a:buNone/>
              <a:defRPr b="0" i="0" sz="20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 name="Google Shape;50;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1" name="Shape 51"/>
        <p:cNvGrpSpPr/>
        <p:nvPr/>
      </p:nvGrpSpPr>
      <p:grpSpPr>
        <a:xfrm>
          <a:off x="0" y="0"/>
          <a:ext cx="0" cy="0"/>
          <a:chOff x="0" y="0"/>
          <a:chExt cx="0" cy="0"/>
        </a:xfrm>
      </p:grpSpPr>
      <p:sp>
        <p:nvSpPr>
          <p:cNvPr id="52" name="Google Shape;52;p47"/>
          <p:cNvSpPr txBox="1"/>
          <p:nvPr>
            <p:ph type="title"/>
          </p:nvPr>
        </p:nvSpPr>
        <p:spPr>
          <a:xfrm>
            <a:off x="887718" y="52890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E82A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7"/>
          <p:cNvSpPr txBox="1"/>
          <p:nvPr>
            <p:ph idx="1" type="body"/>
          </p:nvPr>
        </p:nvSpPr>
        <p:spPr>
          <a:xfrm rot="5400000">
            <a:off x="4222124" y="-1292125"/>
            <a:ext cx="3872380" cy="105411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4" name="Shape 54"/>
        <p:cNvGrpSpPr/>
        <p:nvPr/>
      </p:nvGrpSpPr>
      <p:grpSpPr>
        <a:xfrm>
          <a:off x="0" y="0"/>
          <a:ext cx="0" cy="0"/>
          <a:chOff x="0" y="0"/>
          <a:chExt cx="0" cy="0"/>
        </a:xfrm>
      </p:grpSpPr>
      <p:sp>
        <p:nvSpPr>
          <p:cNvPr id="55" name="Google Shape;55;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E82A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 name="Shape 18"/>
        <p:cNvGrpSpPr/>
        <p:nvPr/>
      </p:nvGrpSpPr>
      <p:grpSpPr>
        <a:xfrm>
          <a:off x="0" y="0"/>
          <a:ext cx="0" cy="0"/>
          <a:chOff x="0" y="0"/>
          <a:chExt cx="0" cy="0"/>
        </a:xfrm>
      </p:grpSpPr>
      <p:sp>
        <p:nvSpPr>
          <p:cNvPr id="19" name="Google Shape;19;p38"/>
          <p:cNvSpPr txBox="1"/>
          <p:nvPr>
            <p:ph type="title"/>
          </p:nvPr>
        </p:nvSpPr>
        <p:spPr>
          <a:xfrm>
            <a:off x="887718" y="52890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E82A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0" name="Shape 20"/>
        <p:cNvGrpSpPr/>
        <p:nvPr/>
      </p:nvGrpSpPr>
      <p:grpSpPr>
        <a:xfrm>
          <a:off x="0" y="0"/>
          <a:ext cx="0" cy="0"/>
          <a:chOff x="0" y="0"/>
          <a:chExt cx="0" cy="0"/>
        </a:xfrm>
      </p:grpSpPr>
      <p:sp>
        <p:nvSpPr>
          <p:cNvPr id="21" name="Google Shape;21;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E82A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2E82AF"/>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 name="Google Shape;23;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rgbClr val="2E82AF"/>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 name="Google Shape;25;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40"/>
          <p:cNvSpPr txBox="1"/>
          <p:nvPr>
            <p:ph type="title"/>
          </p:nvPr>
        </p:nvSpPr>
        <p:spPr>
          <a:xfrm>
            <a:off x="887718" y="52890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E82A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0"/>
          <p:cNvSpPr txBox="1"/>
          <p:nvPr>
            <p:ph idx="1" type="body"/>
          </p:nvPr>
        </p:nvSpPr>
        <p:spPr>
          <a:xfrm>
            <a:off x="887718" y="2042282"/>
            <a:ext cx="10541193" cy="38723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41"/>
          <p:cNvSpPr txBox="1"/>
          <p:nvPr>
            <p:ph type="title"/>
          </p:nvPr>
        </p:nvSpPr>
        <p:spPr>
          <a:xfrm>
            <a:off x="887718" y="52890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E82A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3" name="Shape 33"/>
        <p:cNvGrpSpPr/>
        <p:nvPr/>
      </p:nvGrpSpPr>
      <p:grpSpPr>
        <a:xfrm>
          <a:off x="0" y="0"/>
          <a:ext cx="0" cy="0"/>
          <a:chOff x="0" y="0"/>
          <a:chExt cx="0" cy="0"/>
        </a:xfrm>
      </p:grpSpPr>
      <p:pic>
        <p:nvPicPr>
          <p:cNvPr id="34" name="Google Shape;34;p42"/>
          <p:cNvPicPr preferRelativeResize="0"/>
          <p:nvPr/>
        </p:nvPicPr>
        <p:blipFill rotWithShape="1">
          <a:blip r:embed="rId2">
            <a:alphaModFix/>
          </a:blip>
          <a:srcRect b="0" l="0" r="0" t="0"/>
          <a:stretch/>
        </p:blipFill>
        <p:spPr>
          <a:xfrm>
            <a:off x="-2178" y="-30152"/>
            <a:ext cx="12193057" cy="3255546"/>
          </a:xfrm>
          <a:prstGeom prst="rect">
            <a:avLst/>
          </a:prstGeom>
          <a:noFill/>
          <a:ln>
            <a:noFill/>
          </a:ln>
        </p:spPr>
      </p:pic>
      <p:sp>
        <p:nvSpPr>
          <p:cNvPr id="35" name="Google Shape;35;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E82AF"/>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3200"/>
              <a:buNone/>
              <a:defRPr sz="32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E82AF"/>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40" name="Google Shape;40;p43"/>
          <p:cNvPicPr preferRelativeResize="0"/>
          <p:nvPr/>
        </p:nvPicPr>
        <p:blipFill rotWithShape="1">
          <a:blip r:embed="rId2">
            <a:alphaModFix/>
          </a:blip>
          <a:srcRect b="0" l="0" r="0" t="0"/>
          <a:stretch/>
        </p:blipFill>
        <p:spPr>
          <a:xfrm>
            <a:off x="0" y="-104478"/>
            <a:ext cx="12193057" cy="325554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ilagođeni izgled">
  <p:cSld name="Prilagođeni izgled">
    <p:spTree>
      <p:nvGrpSpPr>
        <p:cNvPr id="41" name="Shape 41"/>
        <p:cNvGrpSpPr/>
        <p:nvPr/>
      </p:nvGrpSpPr>
      <p:grpSpPr>
        <a:xfrm>
          <a:off x="0" y="0"/>
          <a:ext cx="0" cy="0"/>
          <a:chOff x="0" y="0"/>
          <a:chExt cx="0" cy="0"/>
        </a:xfrm>
      </p:grpSpPr>
      <p:sp>
        <p:nvSpPr>
          <p:cNvPr id="42" name="Google Shape;42;p44"/>
          <p:cNvSpPr txBox="1"/>
          <p:nvPr>
            <p:ph type="title"/>
          </p:nvPr>
        </p:nvSpPr>
        <p:spPr>
          <a:xfrm>
            <a:off x="887718" y="52890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E82A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3" name="Shape 43"/>
        <p:cNvGrpSpPr/>
        <p:nvPr/>
      </p:nvGrpSpPr>
      <p:grpSpPr>
        <a:xfrm>
          <a:off x="0" y="0"/>
          <a:ext cx="0" cy="0"/>
          <a:chOff x="0" y="0"/>
          <a:chExt cx="0" cy="0"/>
        </a:xfrm>
      </p:grpSpPr>
      <p:sp>
        <p:nvSpPr>
          <p:cNvPr id="44" name="Google Shape;44;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E82AF"/>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36"/>
          <p:cNvPicPr preferRelativeResize="0"/>
          <p:nvPr/>
        </p:nvPicPr>
        <p:blipFill rotWithShape="1">
          <a:blip r:embed="rId1">
            <a:alphaModFix/>
          </a:blip>
          <a:srcRect b="0" l="0" r="0" t="0"/>
          <a:stretch/>
        </p:blipFill>
        <p:spPr>
          <a:xfrm>
            <a:off x="0" y="-37197"/>
            <a:ext cx="12193057" cy="1449973"/>
          </a:xfrm>
          <a:prstGeom prst="rect">
            <a:avLst/>
          </a:prstGeom>
          <a:noFill/>
          <a:ln>
            <a:noFill/>
          </a:ln>
        </p:spPr>
      </p:pic>
      <p:sp>
        <p:nvSpPr>
          <p:cNvPr id="11" name="Google Shape;11;p36"/>
          <p:cNvSpPr txBox="1"/>
          <p:nvPr>
            <p:ph type="title"/>
          </p:nvPr>
        </p:nvSpPr>
        <p:spPr>
          <a:xfrm>
            <a:off x="887718" y="528902"/>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E82AF"/>
              </a:buClr>
              <a:buSzPts val="4400"/>
              <a:buFont typeface="Quattrocento Sans"/>
              <a:buNone/>
              <a:defRPr b="0" i="0" sz="4400" u="none" cap="none" strike="noStrike">
                <a:solidFill>
                  <a:srgbClr val="2E82AF"/>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6"/>
          <p:cNvSpPr txBox="1"/>
          <p:nvPr>
            <p:ph idx="1" type="body"/>
          </p:nvPr>
        </p:nvSpPr>
        <p:spPr>
          <a:xfrm>
            <a:off x="887718" y="2042282"/>
            <a:ext cx="10541193" cy="3872380"/>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90000"/>
              </a:lnSpc>
              <a:spcBef>
                <a:spcPts val="1000"/>
              </a:spcBef>
              <a:spcAft>
                <a:spcPts val="0"/>
              </a:spcAft>
              <a:buClr>
                <a:srgbClr val="2E82AF"/>
              </a:buClr>
              <a:buSzPts val="3000"/>
              <a:buFont typeface="Noto Sans Symbols"/>
              <a:buChar char="▪"/>
              <a:defRPr b="0" i="0" sz="3000" u="none" cap="none" strike="noStrike">
                <a:solidFill>
                  <a:schemeClr val="dk1"/>
                </a:solidFill>
                <a:latin typeface="Quattrocento Sans"/>
                <a:ea typeface="Quattrocento Sans"/>
                <a:cs typeface="Quattrocento Sans"/>
                <a:sym typeface="Quattrocento Sans"/>
              </a:defRPr>
            </a:lvl1pPr>
            <a:lvl2pPr indent="-406400" lvl="1" marL="914400" marR="0" rtl="0" algn="l">
              <a:lnSpc>
                <a:spcPct val="90000"/>
              </a:lnSpc>
              <a:spcBef>
                <a:spcPts val="500"/>
              </a:spcBef>
              <a:spcAft>
                <a:spcPts val="0"/>
              </a:spcAft>
              <a:buClr>
                <a:srgbClr val="2E82AF"/>
              </a:buClr>
              <a:buSzPts val="2800"/>
              <a:buFont typeface="Noto Sans Symbols"/>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90000"/>
              </a:lnSpc>
              <a:spcBef>
                <a:spcPts val="500"/>
              </a:spcBef>
              <a:spcAft>
                <a:spcPts val="0"/>
              </a:spcAft>
              <a:buClr>
                <a:srgbClr val="2E82AF"/>
              </a:buClr>
              <a:buSzPts val="2400"/>
              <a:buFont typeface="Noto Sans Symbols"/>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90000"/>
              </a:lnSpc>
              <a:spcBef>
                <a:spcPts val="500"/>
              </a:spcBef>
              <a:spcAft>
                <a:spcPts val="0"/>
              </a:spcAft>
              <a:buClr>
                <a:srgbClr val="2E82AF"/>
              </a:buClr>
              <a:buSzPts val="2000"/>
              <a:buFont typeface="Noto Sans Symbols"/>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90000"/>
              </a:lnSpc>
              <a:spcBef>
                <a:spcPts val="500"/>
              </a:spcBef>
              <a:spcAft>
                <a:spcPts val="0"/>
              </a:spcAft>
              <a:buClr>
                <a:srgbClr val="2E82AF"/>
              </a:buClr>
              <a:buSzPts val="2000"/>
              <a:buFont typeface="Noto Sans Symbols"/>
              <a:buChar char="▪"/>
              <a:defRPr b="0" i="0" sz="20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nvSpPr>
        <p:spPr>
          <a:xfrm>
            <a:off x="6388619" y="6046308"/>
            <a:ext cx="2111433" cy="5770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hr-HR" sz="1050" u="none" cap="none" strike="noStrike">
                <a:solidFill>
                  <a:schemeClr val="dk1"/>
                </a:solidFill>
                <a:latin typeface="Calibri"/>
                <a:ea typeface="Calibri"/>
                <a:cs typeface="Calibri"/>
                <a:sym typeface="Calibri"/>
              </a:rPr>
              <a:t>Projekt </a:t>
            </a:r>
            <a:r>
              <a:rPr b="0" i="1" lang="hr-HR" sz="1050" u="none" cap="none" strike="noStrike">
                <a:solidFill>
                  <a:schemeClr val="dk1"/>
                </a:solidFill>
                <a:latin typeface="Calibri"/>
                <a:ea typeface="Calibri"/>
                <a:cs typeface="Calibri"/>
                <a:sym typeface="Calibri"/>
              </a:rPr>
              <a:t>Podrška provedbi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1" lang="hr-HR" sz="1050" u="none" cap="none" strike="noStrike">
                <a:solidFill>
                  <a:schemeClr val="dk1"/>
                </a:solidFill>
                <a:latin typeface="Calibri"/>
                <a:ea typeface="Calibri"/>
                <a:cs typeface="Calibri"/>
                <a:sym typeface="Calibri"/>
              </a:rPr>
              <a:t> Cjelovite kurikularne</a:t>
            </a:r>
            <a:br>
              <a:rPr b="0" i="1" lang="hr-HR" sz="1050" u="none" cap="none" strike="noStrike">
                <a:solidFill>
                  <a:schemeClr val="dk1"/>
                </a:solidFill>
                <a:latin typeface="Calibri"/>
                <a:ea typeface="Calibri"/>
                <a:cs typeface="Calibri"/>
                <a:sym typeface="Calibri"/>
              </a:rPr>
            </a:br>
            <a:r>
              <a:rPr b="0" i="1" lang="hr-HR" sz="1050" u="none" cap="none" strike="noStrike">
                <a:solidFill>
                  <a:schemeClr val="dk1"/>
                </a:solidFill>
                <a:latin typeface="Calibri"/>
                <a:ea typeface="Calibri"/>
                <a:cs typeface="Calibri"/>
                <a:sym typeface="Calibri"/>
              </a:rPr>
              <a:t> reforme (CKR)</a:t>
            </a:r>
            <a:endParaRPr b="0" i="0" sz="1050" u="none" cap="none" strike="noStrike">
              <a:solidFill>
                <a:schemeClr val="dk1"/>
              </a:solidFill>
              <a:latin typeface="Calibri"/>
              <a:ea typeface="Calibri"/>
              <a:cs typeface="Calibri"/>
              <a:sym typeface="Calibri"/>
            </a:endParaRPr>
          </a:p>
        </p:txBody>
      </p:sp>
      <p:pic>
        <p:nvPicPr>
          <p:cNvPr id="14" name="Google Shape;14;p36"/>
          <p:cNvPicPr preferRelativeResize="0"/>
          <p:nvPr/>
        </p:nvPicPr>
        <p:blipFill rotWithShape="1">
          <a:blip r:embed="rId2">
            <a:alphaModFix/>
          </a:blip>
          <a:srcRect b="0" l="0" r="0" t="0"/>
          <a:stretch/>
        </p:blipFill>
        <p:spPr>
          <a:xfrm>
            <a:off x="3269474" y="5914662"/>
            <a:ext cx="1994805" cy="720000"/>
          </a:xfrm>
          <a:prstGeom prst="rect">
            <a:avLst/>
          </a:prstGeom>
          <a:noFill/>
          <a:ln>
            <a:noFill/>
          </a:ln>
        </p:spPr>
      </p:pic>
      <p:pic>
        <p:nvPicPr>
          <p:cNvPr id="15" name="Google Shape;15;p36"/>
          <p:cNvPicPr preferRelativeResize="0"/>
          <p:nvPr/>
        </p:nvPicPr>
        <p:blipFill rotWithShape="1">
          <a:blip r:embed="rId3">
            <a:alphaModFix/>
          </a:blip>
          <a:srcRect b="0" l="0" r="0" t="0"/>
          <a:stretch/>
        </p:blipFill>
        <p:spPr>
          <a:xfrm>
            <a:off x="661674" y="5974848"/>
            <a:ext cx="1483460" cy="720000"/>
          </a:xfrm>
          <a:prstGeom prst="rect">
            <a:avLst/>
          </a:prstGeom>
          <a:noFill/>
          <a:ln>
            <a:noFill/>
          </a:ln>
        </p:spPr>
      </p:pic>
      <p:pic>
        <p:nvPicPr>
          <p:cNvPr descr="lenta prava" id="16" name="Google Shape;16;p36"/>
          <p:cNvPicPr preferRelativeResize="0"/>
          <p:nvPr/>
        </p:nvPicPr>
        <p:blipFill rotWithShape="1">
          <a:blip r:embed="rId4">
            <a:alphaModFix/>
          </a:blip>
          <a:srcRect b="0" l="0" r="0" t="0"/>
          <a:stretch/>
        </p:blipFill>
        <p:spPr>
          <a:xfrm>
            <a:off x="9624392" y="5959560"/>
            <a:ext cx="2212941" cy="720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39.png"/><Relationship Id="rId7" Type="http://schemas.openxmlformats.org/officeDocument/2006/relationships/image" Target="../media/image25.png"/><Relationship Id="rId8"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26.png"/><Relationship Id="rId6"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35.png"/><Relationship Id="rId5" Type="http://schemas.openxmlformats.org/officeDocument/2006/relationships/image" Target="../media/image4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8.jpg"/><Relationship Id="rId4" Type="http://schemas.openxmlformats.org/officeDocument/2006/relationships/image" Target="../media/image40.jpg"/><Relationship Id="rId5" Type="http://schemas.openxmlformats.org/officeDocument/2006/relationships/image" Target="../media/image44.jpg"/><Relationship Id="rId6" Type="http://schemas.openxmlformats.org/officeDocument/2006/relationships/image" Target="../media/image38.jpg"/><Relationship Id="rId7" Type="http://schemas.openxmlformats.org/officeDocument/2006/relationships/image" Target="../media/image46.jpg"/></Relationships>
</file>

<file path=ppt/slides/_rels/slide15.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57.png"/><Relationship Id="rId13" Type="http://schemas.openxmlformats.org/officeDocument/2006/relationships/image" Target="../media/image53.png"/><Relationship Id="rId12"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52.jpg"/><Relationship Id="rId9" Type="http://schemas.openxmlformats.org/officeDocument/2006/relationships/image" Target="../media/image56.png"/><Relationship Id="rId15" Type="http://schemas.openxmlformats.org/officeDocument/2006/relationships/image" Target="../media/image55.png"/><Relationship Id="rId14" Type="http://schemas.openxmlformats.org/officeDocument/2006/relationships/image" Target="../media/image68.png"/><Relationship Id="rId16" Type="http://schemas.openxmlformats.org/officeDocument/2006/relationships/image" Target="../media/image60.png"/><Relationship Id="rId5" Type="http://schemas.openxmlformats.org/officeDocument/2006/relationships/image" Target="../media/image47.png"/><Relationship Id="rId6" Type="http://schemas.openxmlformats.org/officeDocument/2006/relationships/image" Target="../media/image51.png"/><Relationship Id="rId7" Type="http://schemas.openxmlformats.org/officeDocument/2006/relationships/image" Target="../media/image50.png"/><Relationship Id="rId8"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4.jpg"/><Relationship Id="rId4" Type="http://schemas.openxmlformats.org/officeDocument/2006/relationships/hyperlink" Target="https://wordwall.net/hr/resource/1052632/priroda-i-dru%c5%a1tvo/zdravlj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2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0" Type="http://schemas.openxmlformats.org/officeDocument/2006/relationships/image" Target="../media/image69.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8.png"/><Relationship Id="rId4" Type="http://schemas.openxmlformats.org/officeDocument/2006/relationships/image" Target="../media/image70.png"/><Relationship Id="rId9" Type="http://schemas.openxmlformats.org/officeDocument/2006/relationships/image" Target="../media/image77.png"/><Relationship Id="rId5" Type="http://schemas.openxmlformats.org/officeDocument/2006/relationships/image" Target="../media/image65.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7.png"/><Relationship Id="rId4" Type="http://schemas.openxmlformats.org/officeDocument/2006/relationships/image" Target="../media/image71.png"/><Relationship Id="rId5" Type="http://schemas.openxmlformats.org/officeDocument/2006/relationships/image" Target="../media/image7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7.png"/><Relationship Id="rId4" Type="http://schemas.openxmlformats.org/officeDocument/2006/relationships/image" Target="../media/image71.png"/><Relationship Id="rId5" Type="http://schemas.openxmlformats.org/officeDocument/2006/relationships/image" Target="../media/image7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7.png"/><Relationship Id="rId4" Type="http://schemas.openxmlformats.org/officeDocument/2006/relationships/image" Target="../media/image79.png"/><Relationship Id="rId5" Type="http://schemas.openxmlformats.org/officeDocument/2006/relationships/image" Target="../media/image76.png"/><Relationship Id="rId6" Type="http://schemas.openxmlformats.org/officeDocument/2006/relationships/image" Target="../media/image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4.jpg"/><Relationship Id="rId4" Type="http://schemas.openxmlformats.org/officeDocument/2006/relationships/hyperlink" Target="https://wordwall.net/hr/resource/925275/veliko-po%c4%8detno-slovo-u-imenima-ulica-trgova-i-naseljenih-mjest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8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mailto:skolanatrecem2@hrt.hr" TargetMode="External"/><Relationship Id="rId4" Type="http://schemas.openxmlformats.org/officeDocument/2006/relationships/image" Target="../media/image81.png"/><Relationship Id="rId5" Type="http://schemas.openxmlformats.org/officeDocument/2006/relationships/image" Target="../media/image8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8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86.jpg"/><Relationship Id="rId4" Type="http://schemas.openxmlformats.org/officeDocument/2006/relationships/image" Target="../media/image84.png"/><Relationship Id="rId5" Type="http://schemas.openxmlformats.org/officeDocument/2006/relationships/image" Target="../media/image78.jpg"/><Relationship Id="rId6" Type="http://schemas.openxmlformats.org/officeDocument/2006/relationships/image" Target="../media/image8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jpg"/><Relationship Id="rId4" Type="http://schemas.openxmlformats.org/officeDocument/2006/relationships/image" Target="../media/image8.jp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49.png"/><Relationship Id="rId12"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19.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b="0" l="0" r="0" t="0"/>
          <a:stretch/>
        </p:blipFill>
        <p:spPr>
          <a:xfrm>
            <a:off x="0" y="0"/>
            <a:ext cx="12191999" cy="2495227"/>
          </a:xfrm>
          <a:prstGeom prst="rect">
            <a:avLst/>
          </a:prstGeom>
          <a:noFill/>
          <a:ln>
            <a:noFill/>
          </a:ln>
        </p:spPr>
      </p:pic>
      <p:pic>
        <p:nvPicPr>
          <p:cNvPr id="63" name="Google Shape;63;p1"/>
          <p:cNvPicPr preferRelativeResize="0"/>
          <p:nvPr/>
        </p:nvPicPr>
        <p:blipFill rotWithShape="1">
          <a:blip r:embed="rId3">
            <a:alphaModFix/>
          </a:blip>
          <a:srcRect b="0" l="0" r="0" t="0"/>
          <a:stretch/>
        </p:blipFill>
        <p:spPr>
          <a:xfrm rot="10800000">
            <a:off x="-2" y="4866468"/>
            <a:ext cx="12191999" cy="1991116"/>
          </a:xfrm>
          <a:prstGeom prst="rect">
            <a:avLst/>
          </a:prstGeom>
          <a:noFill/>
          <a:ln>
            <a:noFill/>
          </a:ln>
        </p:spPr>
      </p:pic>
      <p:pic>
        <p:nvPicPr>
          <p:cNvPr id="64" name="Google Shape;64;p1"/>
          <p:cNvPicPr preferRelativeResize="0"/>
          <p:nvPr/>
        </p:nvPicPr>
        <p:blipFill rotWithShape="1">
          <a:blip r:embed="rId4">
            <a:alphaModFix/>
          </a:blip>
          <a:srcRect b="0" l="0" r="0" t="0"/>
          <a:stretch/>
        </p:blipFill>
        <p:spPr>
          <a:xfrm>
            <a:off x="1307266" y="1715328"/>
            <a:ext cx="10058400" cy="3589269"/>
          </a:xfrm>
          <a:prstGeom prst="rect">
            <a:avLst/>
          </a:prstGeom>
          <a:noFill/>
          <a:ln>
            <a:noFill/>
          </a:ln>
        </p:spPr>
      </p:pic>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Slika na kojoj se prikazuje kutija, soba, sat&#10;&#10;Opis je automatski generiran" id="150" name="Google Shape;150;p9"/>
          <p:cNvPicPr preferRelativeResize="0"/>
          <p:nvPr/>
        </p:nvPicPr>
        <p:blipFill rotWithShape="1">
          <a:blip r:embed="rId3">
            <a:alphaModFix/>
          </a:blip>
          <a:srcRect b="0" l="0" r="0" t="0"/>
          <a:stretch/>
        </p:blipFill>
        <p:spPr>
          <a:xfrm>
            <a:off x="5443706" y="946998"/>
            <a:ext cx="1950596" cy="1704761"/>
          </a:xfrm>
          <a:prstGeom prst="rect">
            <a:avLst/>
          </a:prstGeom>
          <a:noFill/>
          <a:ln>
            <a:noFill/>
          </a:ln>
        </p:spPr>
      </p:pic>
      <p:sp>
        <p:nvSpPr>
          <p:cNvPr id="151" name="Google Shape;151;p9"/>
          <p:cNvSpPr txBox="1"/>
          <p:nvPr/>
        </p:nvSpPr>
        <p:spPr>
          <a:xfrm>
            <a:off x="1307483" y="2828059"/>
            <a:ext cx="2367855" cy="461665"/>
          </a:xfrm>
          <a:prstGeom prst="rect">
            <a:avLst/>
          </a:prstGeom>
          <a:noFill/>
          <a:ln cap="flat" cmpd="sng" w="9525">
            <a:solidFill>
              <a:srgbClr val="3991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PRANJE ZUBI</a:t>
            </a:r>
            <a:endParaRPr b="0" i="0" sz="1400" u="none" cap="none" strike="noStrike">
              <a:solidFill>
                <a:srgbClr val="000000"/>
              </a:solidFill>
              <a:latin typeface="Arial"/>
              <a:ea typeface="Arial"/>
              <a:cs typeface="Arial"/>
              <a:sym typeface="Arial"/>
            </a:endParaRPr>
          </a:p>
        </p:txBody>
      </p:sp>
      <p:pic>
        <p:nvPicPr>
          <p:cNvPr descr="Slika na kojoj se prikazuje kutija, soba, sat&#10;&#10;Opis je automatski generiran" id="152" name="Google Shape;152;p9"/>
          <p:cNvPicPr preferRelativeResize="0"/>
          <p:nvPr/>
        </p:nvPicPr>
        <p:blipFill rotWithShape="1">
          <a:blip r:embed="rId4">
            <a:alphaModFix/>
          </a:blip>
          <a:srcRect b="0" l="0" r="0" t="0"/>
          <a:stretch/>
        </p:blipFill>
        <p:spPr>
          <a:xfrm>
            <a:off x="1438540" y="3466023"/>
            <a:ext cx="2058379" cy="1894523"/>
          </a:xfrm>
          <a:prstGeom prst="rect">
            <a:avLst/>
          </a:prstGeom>
          <a:noFill/>
          <a:ln>
            <a:noFill/>
          </a:ln>
        </p:spPr>
      </p:pic>
      <p:pic>
        <p:nvPicPr>
          <p:cNvPr descr="Slika na kojoj se prikazuje kutija, soba, sat&#10;&#10;Opis je automatski generiran" id="153" name="Google Shape;153;p9"/>
          <p:cNvPicPr preferRelativeResize="0"/>
          <p:nvPr/>
        </p:nvPicPr>
        <p:blipFill rotWithShape="1">
          <a:blip r:embed="rId5">
            <a:alphaModFix/>
          </a:blip>
          <a:srcRect b="0" l="0" r="0" t="0"/>
          <a:stretch/>
        </p:blipFill>
        <p:spPr>
          <a:xfrm>
            <a:off x="1448960" y="946999"/>
            <a:ext cx="2047959" cy="1704761"/>
          </a:xfrm>
          <a:prstGeom prst="rect">
            <a:avLst/>
          </a:prstGeom>
          <a:noFill/>
          <a:ln>
            <a:noFill/>
          </a:ln>
        </p:spPr>
      </p:pic>
      <p:sp>
        <p:nvSpPr>
          <p:cNvPr id="154" name="Google Shape;154;p9"/>
          <p:cNvSpPr txBox="1"/>
          <p:nvPr/>
        </p:nvSpPr>
        <p:spPr>
          <a:xfrm>
            <a:off x="1283801" y="5449336"/>
            <a:ext cx="2367855" cy="461665"/>
          </a:xfrm>
          <a:prstGeom prst="rect">
            <a:avLst/>
          </a:prstGeom>
          <a:noFill/>
          <a:ln cap="flat" cmpd="sng" w="9525">
            <a:solidFill>
              <a:srgbClr val="3991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TUŠIRANJE</a:t>
            </a:r>
            <a:endParaRPr b="0" i="0" sz="1400" u="none" cap="none" strike="noStrike">
              <a:solidFill>
                <a:srgbClr val="000000"/>
              </a:solidFill>
              <a:latin typeface="Arial"/>
              <a:ea typeface="Arial"/>
              <a:cs typeface="Arial"/>
              <a:sym typeface="Arial"/>
            </a:endParaRPr>
          </a:p>
        </p:txBody>
      </p:sp>
      <p:pic>
        <p:nvPicPr>
          <p:cNvPr descr="Slika na kojoj se prikazuje kutija, soba, sat&#10;&#10;Opis je automatski generiran" id="155" name="Google Shape;155;p9"/>
          <p:cNvPicPr preferRelativeResize="0"/>
          <p:nvPr/>
        </p:nvPicPr>
        <p:blipFill rotWithShape="1">
          <a:blip r:embed="rId6">
            <a:alphaModFix/>
          </a:blip>
          <a:srcRect b="0" l="0" r="0" t="0"/>
          <a:stretch/>
        </p:blipFill>
        <p:spPr>
          <a:xfrm>
            <a:off x="5443706" y="3466023"/>
            <a:ext cx="1950596" cy="1681628"/>
          </a:xfrm>
          <a:prstGeom prst="rect">
            <a:avLst/>
          </a:prstGeom>
          <a:noFill/>
          <a:ln>
            <a:noFill/>
          </a:ln>
        </p:spPr>
      </p:pic>
      <p:pic>
        <p:nvPicPr>
          <p:cNvPr descr="Slika na kojoj se prikazuje kutija, soba, sat&#10;&#10;Opis je automatski generiran" id="156" name="Google Shape;156;p9"/>
          <p:cNvPicPr preferRelativeResize="0"/>
          <p:nvPr/>
        </p:nvPicPr>
        <p:blipFill rotWithShape="1">
          <a:blip r:embed="rId7">
            <a:alphaModFix/>
          </a:blip>
          <a:srcRect b="0" l="0" r="0" t="0"/>
          <a:stretch/>
        </p:blipFill>
        <p:spPr>
          <a:xfrm>
            <a:off x="8986820" y="946998"/>
            <a:ext cx="1798193" cy="1681628"/>
          </a:xfrm>
          <a:prstGeom prst="rect">
            <a:avLst/>
          </a:prstGeom>
          <a:noFill/>
          <a:ln>
            <a:noFill/>
          </a:ln>
        </p:spPr>
      </p:pic>
      <p:pic>
        <p:nvPicPr>
          <p:cNvPr descr="Slika na kojoj se prikazuje kutija, soba, sat&#10;&#10;Opis je automatski generiran" id="157" name="Google Shape;157;p9"/>
          <p:cNvPicPr preferRelativeResize="0"/>
          <p:nvPr/>
        </p:nvPicPr>
        <p:blipFill rotWithShape="1">
          <a:blip r:embed="rId8">
            <a:alphaModFix/>
          </a:blip>
          <a:srcRect b="0" l="0" r="0" t="0"/>
          <a:stretch/>
        </p:blipFill>
        <p:spPr>
          <a:xfrm>
            <a:off x="8986820" y="3381542"/>
            <a:ext cx="1950596" cy="1681126"/>
          </a:xfrm>
          <a:prstGeom prst="rect">
            <a:avLst/>
          </a:prstGeom>
          <a:noFill/>
          <a:ln>
            <a:noFill/>
          </a:ln>
        </p:spPr>
      </p:pic>
      <p:sp>
        <p:nvSpPr>
          <p:cNvPr id="158" name="Google Shape;158;p9"/>
          <p:cNvSpPr txBox="1"/>
          <p:nvPr/>
        </p:nvSpPr>
        <p:spPr>
          <a:xfrm>
            <a:off x="5235076" y="2828059"/>
            <a:ext cx="2862444" cy="461665"/>
          </a:xfrm>
          <a:prstGeom prst="rect">
            <a:avLst/>
          </a:prstGeom>
          <a:noFill/>
          <a:ln cap="flat" cmpd="sng" w="9525">
            <a:solidFill>
              <a:srgbClr val="3991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REZANJE NOKTIJU</a:t>
            </a:r>
            <a:endParaRPr b="0" i="0" sz="1400" u="none" cap="none" strike="noStrike">
              <a:solidFill>
                <a:srgbClr val="000000"/>
              </a:solidFill>
              <a:latin typeface="Arial"/>
              <a:ea typeface="Arial"/>
              <a:cs typeface="Arial"/>
              <a:sym typeface="Arial"/>
            </a:endParaRPr>
          </a:p>
        </p:txBody>
      </p:sp>
      <p:sp>
        <p:nvSpPr>
          <p:cNvPr id="159" name="Google Shape;159;p9"/>
          <p:cNvSpPr txBox="1"/>
          <p:nvPr/>
        </p:nvSpPr>
        <p:spPr>
          <a:xfrm>
            <a:off x="5235076" y="5449335"/>
            <a:ext cx="2527164" cy="461665"/>
          </a:xfrm>
          <a:prstGeom prst="rect">
            <a:avLst/>
          </a:prstGeom>
          <a:noFill/>
          <a:ln cap="flat" cmpd="sng" w="9525">
            <a:solidFill>
              <a:srgbClr val="3991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ČEŠLJANJE KOSE</a:t>
            </a:r>
            <a:endParaRPr b="0" i="0" sz="1400" u="none" cap="none" strike="noStrike">
              <a:solidFill>
                <a:srgbClr val="000000"/>
              </a:solidFill>
              <a:latin typeface="Arial"/>
              <a:ea typeface="Arial"/>
              <a:cs typeface="Arial"/>
              <a:sym typeface="Arial"/>
            </a:endParaRPr>
          </a:p>
        </p:txBody>
      </p:sp>
      <p:sp>
        <p:nvSpPr>
          <p:cNvPr id="160" name="Google Shape;160;p9"/>
          <p:cNvSpPr txBox="1"/>
          <p:nvPr/>
        </p:nvSpPr>
        <p:spPr>
          <a:xfrm>
            <a:off x="8927738" y="2828058"/>
            <a:ext cx="2367855" cy="461665"/>
          </a:xfrm>
          <a:prstGeom prst="rect">
            <a:avLst/>
          </a:prstGeom>
          <a:noFill/>
          <a:ln cap="flat" cmpd="sng" w="9525">
            <a:solidFill>
              <a:srgbClr val="3991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UMIVANJE</a:t>
            </a:r>
            <a:endParaRPr b="0" i="0" sz="1400" u="none" cap="none" strike="noStrike">
              <a:solidFill>
                <a:srgbClr val="000000"/>
              </a:solidFill>
              <a:latin typeface="Arial"/>
              <a:ea typeface="Arial"/>
              <a:cs typeface="Arial"/>
              <a:sym typeface="Arial"/>
            </a:endParaRPr>
          </a:p>
        </p:txBody>
      </p:sp>
      <p:sp>
        <p:nvSpPr>
          <p:cNvPr id="161" name="Google Shape;161;p9"/>
          <p:cNvSpPr txBox="1"/>
          <p:nvPr/>
        </p:nvSpPr>
        <p:spPr>
          <a:xfrm>
            <a:off x="8927739" y="5449335"/>
            <a:ext cx="2367855" cy="461665"/>
          </a:xfrm>
          <a:prstGeom prst="rect">
            <a:avLst/>
          </a:prstGeom>
          <a:noFill/>
          <a:ln cap="flat" cmpd="sng" w="9525">
            <a:solidFill>
              <a:srgbClr val="3991C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PRANJE RUKU</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descr="Socks, Winter, Warm, Blue, Wool, Baby" id="166" name="Google Shape;166;p10"/>
          <p:cNvPicPr preferRelativeResize="0"/>
          <p:nvPr/>
        </p:nvPicPr>
        <p:blipFill rotWithShape="1">
          <a:blip r:embed="rId3">
            <a:alphaModFix/>
          </a:blip>
          <a:srcRect b="0" l="0" r="0" t="0"/>
          <a:stretch/>
        </p:blipFill>
        <p:spPr>
          <a:xfrm>
            <a:off x="9660551" y="2502139"/>
            <a:ext cx="1863096" cy="1674693"/>
          </a:xfrm>
          <a:prstGeom prst="rect">
            <a:avLst/>
          </a:prstGeom>
          <a:noFill/>
          <a:ln>
            <a:noFill/>
          </a:ln>
        </p:spPr>
      </p:pic>
      <p:sp>
        <p:nvSpPr>
          <p:cNvPr id="167" name="Google Shape;167;p10"/>
          <p:cNvSpPr txBox="1"/>
          <p:nvPr/>
        </p:nvSpPr>
        <p:spPr>
          <a:xfrm>
            <a:off x="263161" y="4750104"/>
            <a:ext cx="2793402"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ČISTA ODJEĆA</a:t>
            </a:r>
            <a:endParaRPr b="0" i="0" sz="1400" u="none" cap="none" strike="noStrike">
              <a:solidFill>
                <a:srgbClr val="000000"/>
              </a:solidFill>
              <a:latin typeface="Arial"/>
              <a:ea typeface="Arial"/>
              <a:cs typeface="Arial"/>
              <a:sym typeface="Arial"/>
            </a:endParaRPr>
          </a:p>
        </p:txBody>
      </p:sp>
      <p:sp>
        <p:nvSpPr>
          <p:cNvPr id="168" name="Google Shape;168;p10"/>
          <p:cNvSpPr txBox="1"/>
          <p:nvPr/>
        </p:nvSpPr>
        <p:spPr>
          <a:xfrm>
            <a:off x="3240572" y="4737790"/>
            <a:ext cx="2793402"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PRLJAVA ODJEĆA</a:t>
            </a:r>
            <a:endParaRPr b="0" i="0" sz="1400" u="none" cap="none" strike="noStrike">
              <a:solidFill>
                <a:srgbClr val="000000"/>
              </a:solidFill>
              <a:latin typeface="Arial"/>
              <a:ea typeface="Arial"/>
              <a:cs typeface="Arial"/>
              <a:sym typeface="Arial"/>
            </a:endParaRPr>
          </a:p>
        </p:txBody>
      </p:sp>
      <p:sp>
        <p:nvSpPr>
          <p:cNvPr id="169" name="Google Shape;169;p10"/>
          <p:cNvSpPr txBox="1"/>
          <p:nvPr/>
        </p:nvSpPr>
        <p:spPr>
          <a:xfrm>
            <a:off x="6217985" y="4735308"/>
            <a:ext cx="2793402"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DONJE RUBLJE</a:t>
            </a:r>
            <a:endParaRPr b="0" i="0" sz="1400" u="none" cap="none" strike="noStrike">
              <a:solidFill>
                <a:srgbClr val="000000"/>
              </a:solidFill>
              <a:latin typeface="Arial"/>
              <a:ea typeface="Arial"/>
              <a:cs typeface="Arial"/>
              <a:sym typeface="Arial"/>
            </a:endParaRPr>
          </a:p>
        </p:txBody>
      </p:sp>
      <p:sp>
        <p:nvSpPr>
          <p:cNvPr id="170" name="Google Shape;170;p10"/>
          <p:cNvSpPr txBox="1"/>
          <p:nvPr/>
        </p:nvSpPr>
        <p:spPr>
          <a:xfrm>
            <a:off x="9195398" y="4735308"/>
            <a:ext cx="2793402"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ČARAPE</a:t>
            </a:r>
            <a:endParaRPr b="0" i="0" sz="1400" u="none" cap="none" strike="noStrike">
              <a:solidFill>
                <a:srgbClr val="000000"/>
              </a:solidFill>
              <a:latin typeface="Arial"/>
              <a:ea typeface="Arial"/>
              <a:cs typeface="Arial"/>
              <a:sym typeface="Arial"/>
            </a:endParaRPr>
          </a:p>
        </p:txBody>
      </p:sp>
      <p:pic>
        <p:nvPicPr>
          <p:cNvPr descr="Undies, Knickers, Panties, Underwear, Clothes, Clothing" id="171" name="Google Shape;171;p10"/>
          <p:cNvPicPr preferRelativeResize="0"/>
          <p:nvPr/>
        </p:nvPicPr>
        <p:blipFill rotWithShape="1">
          <a:blip r:embed="rId4">
            <a:alphaModFix/>
          </a:blip>
          <a:srcRect b="0" l="0" r="0" t="0"/>
          <a:stretch/>
        </p:blipFill>
        <p:spPr>
          <a:xfrm>
            <a:off x="6100429" y="2386816"/>
            <a:ext cx="3094969" cy="1905340"/>
          </a:xfrm>
          <a:prstGeom prst="rect">
            <a:avLst/>
          </a:prstGeom>
          <a:noFill/>
          <a:ln>
            <a:noFill/>
          </a:ln>
        </p:spPr>
      </p:pic>
      <p:pic>
        <p:nvPicPr>
          <p:cNvPr descr="Slika na kojoj se prikazuje crtež&#10;&#10;Opis je automatski generiran" id="172" name="Google Shape;172;p10"/>
          <p:cNvPicPr preferRelativeResize="0"/>
          <p:nvPr/>
        </p:nvPicPr>
        <p:blipFill rotWithShape="1">
          <a:blip r:embed="rId5">
            <a:alphaModFix/>
          </a:blip>
          <a:srcRect b="0" l="0" r="0" t="0"/>
          <a:stretch/>
        </p:blipFill>
        <p:spPr>
          <a:xfrm>
            <a:off x="633107" y="1818640"/>
            <a:ext cx="2503658" cy="2729713"/>
          </a:xfrm>
          <a:prstGeom prst="rect">
            <a:avLst/>
          </a:prstGeom>
          <a:noFill/>
          <a:ln>
            <a:noFill/>
          </a:ln>
        </p:spPr>
      </p:pic>
      <p:pic>
        <p:nvPicPr>
          <p:cNvPr descr="Slika na kojoj se prikazuje žuto, odjeća, košulja, muškarac&#10;&#10;Opis je automatski generiran" id="173" name="Google Shape;173;p10"/>
          <p:cNvPicPr preferRelativeResize="0"/>
          <p:nvPr/>
        </p:nvPicPr>
        <p:blipFill rotWithShape="1">
          <a:blip r:embed="rId6">
            <a:alphaModFix/>
          </a:blip>
          <a:srcRect b="0" l="0" r="0" t="0"/>
          <a:stretch/>
        </p:blipFill>
        <p:spPr>
          <a:xfrm>
            <a:off x="3507965" y="1802600"/>
            <a:ext cx="2592464" cy="2761792"/>
          </a:xfrm>
          <a:prstGeom prst="rect">
            <a:avLst/>
          </a:prstGeom>
          <a:noFill/>
          <a:ln>
            <a:noFill/>
          </a:ln>
        </p:spPr>
      </p:pic>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descr="Slika na kojoj se prikazuje stablo, na otvorenom, žena, vožnja&#10;&#10;Opis je automatski generiran" id="178" name="Google Shape;178;p11"/>
          <p:cNvPicPr preferRelativeResize="0"/>
          <p:nvPr/>
        </p:nvPicPr>
        <p:blipFill rotWithShape="1">
          <a:blip r:embed="rId3">
            <a:alphaModFix/>
          </a:blip>
          <a:srcRect b="0" l="0" r="0" t="0"/>
          <a:stretch/>
        </p:blipFill>
        <p:spPr>
          <a:xfrm>
            <a:off x="289838" y="1941327"/>
            <a:ext cx="4083379" cy="2720126"/>
          </a:xfrm>
          <a:prstGeom prst="rect">
            <a:avLst/>
          </a:prstGeom>
          <a:noFill/>
          <a:ln>
            <a:noFill/>
          </a:ln>
        </p:spPr>
      </p:pic>
      <p:pic>
        <p:nvPicPr>
          <p:cNvPr descr="Slika na kojoj se prikazuje košulja&#10;&#10;Opis je automatski generiran" id="179" name="Google Shape;179;p11"/>
          <p:cNvPicPr preferRelativeResize="0"/>
          <p:nvPr/>
        </p:nvPicPr>
        <p:blipFill rotWithShape="1">
          <a:blip r:embed="rId4">
            <a:alphaModFix/>
          </a:blip>
          <a:srcRect b="0" l="0" r="0" t="0"/>
          <a:stretch/>
        </p:blipFill>
        <p:spPr>
          <a:xfrm>
            <a:off x="4864007" y="972472"/>
            <a:ext cx="2463986" cy="4155338"/>
          </a:xfrm>
          <a:prstGeom prst="rect">
            <a:avLst/>
          </a:prstGeom>
          <a:noFill/>
          <a:ln>
            <a:noFill/>
          </a:ln>
        </p:spPr>
      </p:pic>
      <p:pic>
        <p:nvPicPr>
          <p:cNvPr descr="Slika na kojoj se prikazuje trava, nogomet, zgrada, na otvorenom&#10;&#10;Opis je automatski generiran" id="180" name="Google Shape;180;p11"/>
          <p:cNvPicPr preferRelativeResize="0"/>
          <p:nvPr/>
        </p:nvPicPr>
        <p:blipFill rotWithShape="1">
          <a:blip r:embed="rId5">
            <a:alphaModFix/>
          </a:blip>
          <a:srcRect b="0" l="0" r="0" t="0"/>
          <a:stretch/>
        </p:blipFill>
        <p:spPr>
          <a:xfrm>
            <a:off x="7818783" y="1939201"/>
            <a:ext cx="4083379" cy="2722252"/>
          </a:xfrm>
          <a:prstGeom prst="rect">
            <a:avLst/>
          </a:prstGeom>
          <a:noFill/>
          <a:ln>
            <a:noFill/>
          </a:ln>
        </p:spPr>
      </p:pic>
      <p:sp>
        <p:nvSpPr>
          <p:cNvPr id="181" name="Google Shape;181;p11"/>
          <p:cNvSpPr txBox="1"/>
          <p:nvPr/>
        </p:nvSpPr>
        <p:spPr>
          <a:xfrm>
            <a:off x="915200" y="4943144"/>
            <a:ext cx="2832653"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VOŽNJA BICIKLOM</a:t>
            </a:r>
            <a:endParaRPr b="0" i="0" sz="1400" u="none" cap="none" strike="noStrike">
              <a:solidFill>
                <a:srgbClr val="000000"/>
              </a:solidFill>
              <a:latin typeface="Arial"/>
              <a:ea typeface="Arial"/>
              <a:cs typeface="Arial"/>
              <a:sym typeface="Arial"/>
            </a:endParaRPr>
          </a:p>
        </p:txBody>
      </p:sp>
      <p:sp>
        <p:nvSpPr>
          <p:cNvPr id="182" name="Google Shape;182;p11"/>
          <p:cNvSpPr txBox="1"/>
          <p:nvPr/>
        </p:nvSpPr>
        <p:spPr>
          <a:xfrm>
            <a:off x="4381407" y="5235744"/>
            <a:ext cx="3636986"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PRESKAKIVANJE VIJAČE</a:t>
            </a:r>
            <a:endParaRPr b="0" i="0" sz="1400" u="none" cap="none" strike="noStrike">
              <a:solidFill>
                <a:srgbClr val="000000"/>
              </a:solidFill>
              <a:latin typeface="Arial"/>
              <a:ea typeface="Arial"/>
              <a:cs typeface="Arial"/>
              <a:sym typeface="Arial"/>
            </a:endParaRPr>
          </a:p>
        </p:txBody>
      </p:sp>
      <p:sp>
        <p:nvSpPr>
          <p:cNvPr id="183" name="Google Shape;183;p11"/>
          <p:cNvSpPr txBox="1"/>
          <p:nvPr/>
        </p:nvSpPr>
        <p:spPr>
          <a:xfrm>
            <a:off x="8599110" y="4914222"/>
            <a:ext cx="2832653"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IGRE S LOPTOM</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2"/>
          <p:cNvSpPr txBox="1"/>
          <p:nvPr/>
        </p:nvSpPr>
        <p:spPr>
          <a:xfrm>
            <a:off x="4584873" y="4941593"/>
            <a:ext cx="2832653"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SPAVANJE</a:t>
            </a:r>
            <a:endParaRPr b="0" i="0" sz="1400" u="none" cap="none" strike="noStrike">
              <a:solidFill>
                <a:srgbClr val="000000"/>
              </a:solidFill>
              <a:latin typeface="Arial"/>
              <a:ea typeface="Arial"/>
              <a:cs typeface="Arial"/>
              <a:sym typeface="Arial"/>
            </a:endParaRPr>
          </a:p>
        </p:txBody>
      </p:sp>
      <p:pic>
        <p:nvPicPr>
          <p:cNvPr id="189" name="Google Shape;189;p12"/>
          <p:cNvPicPr preferRelativeResize="0"/>
          <p:nvPr/>
        </p:nvPicPr>
        <p:blipFill rotWithShape="1">
          <a:blip r:embed="rId3">
            <a:alphaModFix/>
          </a:blip>
          <a:srcRect b="0" l="0" r="0" t="0"/>
          <a:stretch/>
        </p:blipFill>
        <p:spPr>
          <a:xfrm>
            <a:off x="3415399" y="1286104"/>
            <a:ext cx="5361202" cy="3491483"/>
          </a:xfrm>
          <a:prstGeom prst="rect">
            <a:avLst/>
          </a:prstGeom>
          <a:noFill/>
          <a:ln>
            <a:noFill/>
          </a:ln>
        </p:spPr>
      </p:pic>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descr="Slika na kojoj se prikazuje tanjur, hrana, stol, sjedenje&#10;&#10;Opis je automatski generiran" id="194" name="Google Shape;194;p13"/>
          <p:cNvPicPr preferRelativeResize="0"/>
          <p:nvPr/>
        </p:nvPicPr>
        <p:blipFill rotWithShape="1">
          <a:blip r:embed="rId3">
            <a:alphaModFix/>
          </a:blip>
          <a:srcRect b="0" l="0" r="0" t="0"/>
          <a:stretch/>
        </p:blipFill>
        <p:spPr>
          <a:xfrm>
            <a:off x="4986675" y="2119675"/>
            <a:ext cx="2231001" cy="1531913"/>
          </a:xfrm>
          <a:prstGeom prst="roundRect">
            <a:avLst>
              <a:gd fmla="val 16667" name="adj"/>
            </a:avLst>
          </a:prstGeom>
          <a:noFill/>
          <a:ln cap="flat" cmpd="sng" w="9525">
            <a:solidFill>
              <a:schemeClr val="dk1"/>
            </a:solidFill>
            <a:prstDash val="solid"/>
            <a:round/>
            <a:headEnd len="sm" w="sm" type="none"/>
            <a:tailEnd len="sm" w="sm" type="none"/>
          </a:ln>
        </p:spPr>
      </p:pic>
      <p:pic>
        <p:nvPicPr>
          <p:cNvPr descr="Slika na kojoj se prikazuje tanjur, stol, hrana, sjedenje&#10;&#10;Opis je automatski generiran" id="195" name="Google Shape;195;p13"/>
          <p:cNvPicPr preferRelativeResize="0"/>
          <p:nvPr/>
        </p:nvPicPr>
        <p:blipFill rotWithShape="1">
          <a:blip r:embed="rId4">
            <a:alphaModFix/>
          </a:blip>
          <a:srcRect b="0" l="0" r="0" t="0"/>
          <a:stretch/>
        </p:blipFill>
        <p:spPr>
          <a:xfrm rot="-5400000">
            <a:off x="2955079" y="1700637"/>
            <a:ext cx="1576493" cy="2364739"/>
          </a:xfrm>
          <a:prstGeom prst="roundRect">
            <a:avLst>
              <a:gd fmla="val 16667" name="adj"/>
            </a:avLst>
          </a:prstGeom>
          <a:noFill/>
          <a:ln cap="flat" cmpd="sng" w="9525">
            <a:solidFill>
              <a:schemeClr val="dk1"/>
            </a:solidFill>
            <a:prstDash val="solid"/>
            <a:round/>
            <a:headEnd len="sm" w="sm" type="none"/>
            <a:tailEnd len="sm" w="sm" type="none"/>
          </a:ln>
        </p:spPr>
      </p:pic>
      <p:pic>
        <p:nvPicPr>
          <p:cNvPr descr="Slika na kojoj se prikazuje tanjur, stol, šalica, sjedenje&#10;&#10;Opis je automatski generiran" id="196" name="Google Shape;196;p13"/>
          <p:cNvPicPr preferRelativeResize="0"/>
          <p:nvPr/>
        </p:nvPicPr>
        <p:blipFill rotWithShape="1">
          <a:blip r:embed="rId5">
            <a:alphaModFix/>
          </a:blip>
          <a:srcRect b="0" l="0" r="0" t="0"/>
          <a:stretch/>
        </p:blipFill>
        <p:spPr>
          <a:xfrm>
            <a:off x="119442" y="2094762"/>
            <a:ext cx="2364737" cy="1576491"/>
          </a:xfrm>
          <a:prstGeom prst="roundRect">
            <a:avLst>
              <a:gd fmla="val 16667" name="adj"/>
            </a:avLst>
          </a:prstGeom>
          <a:noFill/>
          <a:ln cap="flat" cmpd="sng" w="9525">
            <a:solidFill>
              <a:schemeClr val="dk1"/>
            </a:solidFill>
            <a:prstDash val="solid"/>
            <a:round/>
            <a:headEnd len="sm" w="sm" type="none"/>
            <a:tailEnd len="sm" w="sm" type="none"/>
          </a:ln>
        </p:spPr>
      </p:pic>
      <p:pic>
        <p:nvPicPr>
          <p:cNvPr descr="Slika na kojoj se prikazuje voće, na zatvorenom, jabuka, stol&#10;&#10;Opis je automatski generiran" id="197" name="Google Shape;197;p13"/>
          <p:cNvPicPr preferRelativeResize="0"/>
          <p:nvPr/>
        </p:nvPicPr>
        <p:blipFill rotWithShape="1">
          <a:blip r:embed="rId6">
            <a:alphaModFix/>
          </a:blip>
          <a:srcRect b="0" l="0" r="0" t="0"/>
          <a:stretch/>
        </p:blipFill>
        <p:spPr>
          <a:xfrm>
            <a:off x="7304165" y="2128504"/>
            <a:ext cx="2231001" cy="1576491"/>
          </a:xfrm>
          <a:prstGeom prst="roundRect">
            <a:avLst>
              <a:gd fmla="val 16667" name="adj"/>
            </a:avLst>
          </a:prstGeom>
          <a:noFill/>
          <a:ln cap="flat" cmpd="sng" w="9525">
            <a:solidFill>
              <a:schemeClr val="dk1"/>
            </a:solidFill>
            <a:prstDash val="solid"/>
            <a:round/>
            <a:headEnd len="sm" w="sm" type="none"/>
            <a:tailEnd len="sm" w="sm" type="none"/>
          </a:ln>
        </p:spPr>
      </p:pic>
      <p:pic>
        <p:nvPicPr>
          <p:cNvPr descr="Slika na kojoj se prikazuje hrana, stol, tanjur, sjedenje&#10;&#10;Opis je automatski generiran" id="198" name="Google Shape;198;p13"/>
          <p:cNvPicPr preferRelativeResize="0"/>
          <p:nvPr/>
        </p:nvPicPr>
        <p:blipFill rotWithShape="1">
          <a:blip r:embed="rId7">
            <a:alphaModFix/>
          </a:blip>
          <a:srcRect b="0" l="0" r="0" t="0"/>
          <a:stretch/>
        </p:blipFill>
        <p:spPr>
          <a:xfrm>
            <a:off x="9629696" y="2094762"/>
            <a:ext cx="2366586" cy="1576491"/>
          </a:xfrm>
          <a:prstGeom prst="roundRect">
            <a:avLst>
              <a:gd fmla="val 16667" name="adj"/>
            </a:avLst>
          </a:prstGeom>
          <a:noFill/>
          <a:ln cap="flat" cmpd="sng" w="9525">
            <a:solidFill>
              <a:schemeClr val="dk1"/>
            </a:solidFill>
            <a:prstDash val="solid"/>
            <a:round/>
            <a:headEnd len="sm" w="sm" type="none"/>
            <a:tailEnd len="sm" w="sm" type="none"/>
          </a:ln>
        </p:spPr>
      </p:pic>
      <p:sp>
        <p:nvSpPr>
          <p:cNvPr id="199" name="Google Shape;199;p13"/>
          <p:cNvSpPr/>
          <p:nvPr/>
        </p:nvSpPr>
        <p:spPr>
          <a:xfrm>
            <a:off x="262091" y="4060341"/>
            <a:ext cx="2063900" cy="548676"/>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p13"/>
          <p:cNvSpPr txBox="1"/>
          <p:nvPr/>
        </p:nvSpPr>
        <p:spPr>
          <a:xfrm>
            <a:off x="297249" y="4103107"/>
            <a:ext cx="197790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ZAJUTRAK</a:t>
            </a:r>
            <a:endParaRPr b="0" i="0" sz="1400" u="none" cap="none" strike="noStrike">
              <a:solidFill>
                <a:srgbClr val="000000"/>
              </a:solidFill>
              <a:latin typeface="Arial"/>
              <a:ea typeface="Arial"/>
              <a:cs typeface="Arial"/>
              <a:sym typeface="Arial"/>
            </a:endParaRPr>
          </a:p>
        </p:txBody>
      </p:sp>
      <p:sp>
        <p:nvSpPr>
          <p:cNvPr id="201" name="Google Shape;201;p13"/>
          <p:cNvSpPr txBox="1"/>
          <p:nvPr/>
        </p:nvSpPr>
        <p:spPr>
          <a:xfrm>
            <a:off x="2556858" y="4105856"/>
            <a:ext cx="209804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DORUČAK</a:t>
            </a:r>
            <a:endParaRPr b="0" i="0" sz="1400" u="none" cap="none" strike="noStrike">
              <a:solidFill>
                <a:srgbClr val="000000"/>
              </a:solidFill>
              <a:latin typeface="Arial"/>
              <a:ea typeface="Arial"/>
              <a:cs typeface="Arial"/>
              <a:sym typeface="Arial"/>
            </a:endParaRPr>
          </a:p>
        </p:txBody>
      </p:sp>
      <p:sp>
        <p:nvSpPr>
          <p:cNvPr id="202" name="Google Shape;202;p13"/>
          <p:cNvSpPr/>
          <p:nvPr/>
        </p:nvSpPr>
        <p:spPr>
          <a:xfrm>
            <a:off x="2595104" y="4055425"/>
            <a:ext cx="2063900" cy="548676"/>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13"/>
          <p:cNvSpPr txBox="1"/>
          <p:nvPr/>
        </p:nvSpPr>
        <p:spPr>
          <a:xfrm>
            <a:off x="4961275" y="4122420"/>
            <a:ext cx="209804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RUČAK</a:t>
            </a:r>
            <a:endParaRPr b="0" i="0" sz="1400" u="none" cap="none" strike="noStrike">
              <a:solidFill>
                <a:srgbClr val="000000"/>
              </a:solidFill>
              <a:latin typeface="Arial"/>
              <a:ea typeface="Arial"/>
              <a:cs typeface="Arial"/>
              <a:sym typeface="Arial"/>
            </a:endParaRPr>
          </a:p>
        </p:txBody>
      </p:sp>
      <p:sp>
        <p:nvSpPr>
          <p:cNvPr id="204" name="Google Shape;204;p13"/>
          <p:cNvSpPr/>
          <p:nvPr/>
        </p:nvSpPr>
        <p:spPr>
          <a:xfrm>
            <a:off x="4957614" y="4080456"/>
            <a:ext cx="2063900" cy="548676"/>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13"/>
          <p:cNvSpPr txBox="1"/>
          <p:nvPr/>
        </p:nvSpPr>
        <p:spPr>
          <a:xfrm>
            <a:off x="7417201" y="4148189"/>
            <a:ext cx="209804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UŽINA</a:t>
            </a:r>
            <a:endParaRPr b="0" i="0" sz="1400" u="none" cap="none" strike="noStrike">
              <a:solidFill>
                <a:srgbClr val="000000"/>
              </a:solidFill>
              <a:latin typeface="Arial"/>
              <a:ea typeface="Arial"/>
              <a:cs typeface="Arial"/>
              <a:sym typeface="Arial"/>
            </a:endParaRPr>
          </a:p>
        </p:txBody>
      </p:sp>
      <p:sp>
        <p:nvSpPr>
          <p:cNvPr id="206" name="Google Shape;206;p13"/>
          <p:cNvSpPr/>
          <p:nvPr/>
        </p:nvSpPr>
        <p:spPr>
          <a:xfrm>
            <a:off x="7455447" y="4072358"/>
            <a:ext cx="2063900" cy="548676"/>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13"/>
          <p:cNvSpPr txBox="1"/>
          <p:nvPr/>
        </p:nvSpPr>
        <p:spPr>
          <a:xfrm>
            <a:off x="9805169" y="4122789"/>
            <a:ext cx="209804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VEČERA</a:t>
            </a:r>
            <a:endParaRPr b="0" i="0" sz="1400" u="none" cap="none" strike="noStrike">
              <a:solidFill>
                <a:srgbClr val="000000"/>
              </a:solidFill>
              <a:latin typeface="Arial"/>
              <a:ea typeface="Arial"/>
              <a:cs typeface="Arial"/>
              <a:sym typeface="Arial"/>
            </a:endParaRPr>
          </a:p>
        </p:txBody>
      </p:sp>
      <p:sp>
        <p:nvSpPr>
          <p:cNvPr id="208" name="Google Shape;208;p13"/>
          <p:cNvSpPr/>
          <p:nvPr/>
        </p:nvSpPr>
        <p:spPr>
          <a:xfrm>
            <a:off x="9801306" y="4080825"/>
            <a:ext cx="2063900" cy="548676"/>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descr="Slika na kojoj se prikazuje tanjur, bijelo, sjedenje, stol&#10;&#10;Opis je automatski generiran" id="213" name="Google Shape;213;p14"/>
          <p:cNvPicPr preferRelativeResize="0"/>
          <p:nvPr/>
        </p:nvPicPr>
        <p:blipFill rotWithShape="1">
          <a:blip r:embed="rId3">
            <a:alphaModFix/>
          </a:blip>
          <a:srcRect b="0" l="0" r="0" t="0"/>
          <a:stretch/>
        </p:blipFill>
        <p:spPr>
          <a:xfrm rot="215939">
            <a:off x="185421" y="3051988"/>
            <a:ext cx="5325386" cy="2745902"/>
          </a:xfrm>
          <a:prstGeom prst="rect">
            <a:avLst/>
          </a:prstGeom>
          <a:noFill/>
          <a:ln>
            <a:noFill/>
          </a:ln>
        </p:spPr>
      </p:pic>
      <p:pic>
        <p:nvPicPr>
          <p:cNvPr descr="Slika na kojoj se prikazuje tanjur, hrana, stol, voće&#10;&#10;Opis je automatski generiran" id="214" name="Google Shape;214;p14"/>
          <p:cNvPicPr preferRelativeResize="0"/>
          <p:nvPr/>
        </p:nvPicPr>
        <p:blipFill rotWithShape="1">
          <a:blip r:embed="rId4">
            <a:alphaModFix/>
          </a:blip>
          <a:srcRect b="0" l="0" r="0" t="0"/>
          <a:stretch/>
        </p:blipFill>
        <p:spPr>
          <a:xfrm>
            <a:off x="6721130" y="2169093"/>
            <a:ext cx="1473642" cy="1033670"/>
          </a:xfrm>
          <a:prstGeom prst="ellipse">
            <a:avLst/>
          </a:prstGeom>
          <a:noFill/>
          <a:ln>
            <a:noFill/>
          </a:ln>
        </p:spPr>
      </p:pic>
      <p:pic>
        <p:nvPicPr>
          <p:cNvPr id="215" name="Google Shape;215;p14"/>
          <p:cNvPicPr preferRelativeResize="0"/>
          <p:nvPr/>
        </p:nvPicPr>
        <p:blipFill rotWithShape="1">
          <a:blip r:embed="rId5">
            <a:alphaModFix/>
          </a:blip>
          <a:srcRect b="0" l="0" r="0" t="0"/>
          <a:stretch/>
        </p:blipFill>
        <p:spPr>
          <a:xfrm rot="4949027">
            <a:off x="8420773" y="1364660"/>
            <a:ext cx="1229253" cy="1325563"/>
          </a:xfrm>
          <a:prstGeom prst="rect">
            <a:avLst/>
          </a:prstGeom>
          <a:noFill/>
          <a:ln>
            <a:noFill/>
          </a:ln>
        </p:spPr>
      </p:pic>
      <p:pic>
        <p:nvPicPr>
          <p:cNvPr id="216" name="Google Shape;216;p14"/>
          <p:cNvPicPr preferRelativeResize="0"/>
          <p:nvPr/>
        </p:nvPicPr>
        <p:blipFill rotWithShape="1">
          <a:blip r:embed="rId6">
            <a:alphaModFix/>
          </a:blip>
          <a:srcRect b="0" l="0" r="0" t="0"/>
          <a:stretch/>
        </p:blipFill>
        <p:spPr>
          <a:xfrm>
            <a:off x="10102028" y="1364661"/>
            <a:ext cx="1290353" cy="1325563"/>
          </a:xfrm>
          <a:prstGeom prst="rect">
            <a:avLst/>
          </a:prstGeom>
          <a:noFill/>
          <a:ln>
            <a:noFill/>
          </a:ln>
        </p:spPr>
      </p:pic>
      <p:pic>
        <p:nvPicPr>
          <p:cNvPr id="217" name="Google Shape;217;p14"/>
          <p:cNvPicPr preferRelativeResize="0"/>
          <p:nvPr/>
        </p:nvPicPr>
        <p:blipFill rotWithShape="1">
          <a:blip r:embed="rId7">
            <a:alphaModFix/>
          </a:blip>
          <a:srcRect b="0" l="0" r="0" t="0"/>
          <a:stretch/>
        </p:blipFill>
        <p:spPr>
          <a:xfrm>
            <a:off x="8480838" y="3185189"/>
            <a:ext cx="1169188" cy="1325563"/>
          </a:xfrm>
          <a:prstGeom prst="rect">
            <a:avLst/>
          </a:prstGeom>
          <a:noFill/>
          <a:ln>
            <a:noFill/>
          </a:ln>
        </p:spPr>
      </p:pic>
      <p:pic>
        <p:nvPicPr>
          <p:cNvPr descr="Slika na kojoj se prikazuje životinja&#10;&#10;Opis je automatski generiran" id="218" name="Google Shape;218;p14"/>
          <p:cNvPicPr preferRelativeResize="0"/>
          <p:nvPr/>
        </p:nvPicPr>
        <p:blipFill rotWithShape="1">
          <a:blip r:embed="rId8">
            <a:alphaModFix/>
          </a:blip>
          <a:srcRect b="0" l="0" r="0" t="0"/>
          <a:stretch/>
        </p:blipFill>
        <p:spPr>
          <a:xfrm rot="-1463030">
            <a:off x="9402510" y="4110497"/>
            <a:ext cx="2635045" cy="1317523"/>
          </a:xfrm>
          <a:prstGeom prst="rect">
            <a:avLst/>
          </a:prstGeom>
          <a:noFill/>
          <a:ln>
            <a:noFill/>
          </a:ln>
        </p:spPr>
      </p:pic>
      <p:pic>
        <p:nvPicPr>
          <p:cNvPr descr="Slika na kojoj se prikazuje stol, sjedenje, hrana, cvijet&#10;&#10;Opis je automatski generiran" id="219" name="Google Shape;219;p14"/>
          <p:cNvPicPr preferRelativeResize="0"/>
          <p:nvPr/>
        </p:nvPicPr>
        <p:blipFill rotWithShape="1">
          <a:blip r:embed="rId9">
            <a:alphaModFix/>
          </a:blip>
          <a:srcRect b="0" l="0" r="0" t="0"/>
          <a:stretch/>
        </p:blipFill>
        <p:spPr>
          <a:xfrm>
            <a:off x="5200692" y="797492"/>
            <a:ext cx="1502752" cy="1075407"/>
          </a:xfrm>
          <a:prstGeom prst="rect">
            <a:avLst/>
          </a:prstGeom>
          <a:noFill/>
          <a:ln>
            <a:noFill/>
          </a:ln>
        </p:spPr>
      </p:pic>
      <p:pic>
        <p:nvPicPr>
          <p:cNvPr descr="Slika na kojoj se prikazuje igra, cvijet&#10;&#10;Opis je automatski generiran" id="220" name="Google Shape;220;p14"/>
          <p:cNvPicPr preferRelativeResize="0"/>
          <p:nvPr/>
        </p:nvPicPr>
        <p:blipFill rotWithShape="1">
          <a:blip r:embed="rId10">
            <a:alphaModFix/>
          </a:blip>
          <a:srcRect b="0" l="0" r="0" t="0"/>
          <a:stretch/>
        </p:blipFill>
        <p:spPr>
          <a:xfrm>
            <a:off x="6095133" y="261939"/>
            <a:ext cx="2474299" cy="1590897"/>
          </a:xfrm>
          <a:prstGeom prst="rect">
            <a:avLst/>
          </a:prstGeom>
          <a:noFill/>
          <a:ln>
            <a:noFill/>
          </a:ln>
        </p:spPr>
      </p:pic>
      <p:pic>
        <p:nvPicPr>
          <p:cNvPr descr="Slika na kojoj se prikazuje stol, crveno, sjedenje, voće&#10;&#10;Opis je automatski generiran" id="221" name="Google Shape;221;p14"/>
          <p:cNvPicPr preferRelativeResize="0"/>
          <p:nvPr/>
        </p:nvPicPr>
        <p:blipFill rotWithShape="1">
          <a:blip r:embed="rId11">
            <a:alphaModFix/>
          </a:blip>
          <a:srcRect b="0" l="0" r="0" t="0"/>
          <a:stretch/>
        </p:blipFill>
        <p:spPr>
          <a:xfrm>
            <a:off x="9061315" y="0"/>
            <a:ext cx="1564382" cy="1590897"/>
          </a:xfrm>
          <a:prstGeom prst="rect">
            <a:avLst/>
          </a:prstGeom>
          <a:noFill/>
          <a:ln>
            <a:noFill/>
          </a:ln>
        </p:spPr>
      </p:pic>
      <p:pic>
        <p:nvPicPr>
          <p:cNvPr descr="Slika na kojoj se prikazuje stol, hrana, boca, telefon&#10;&#10;Opis je automatski generiran" id="222" name="Google Shape;222;p14"/>
          <p:cNvPicPr preferRelativeResize="0"/>
          <p:nvPr/>
        </p:nvPicPr>
        <p:blipFill rotWithShape="1">
          <a:blip r:embed="rId12">
            <a:alphaModFix/>
          </a:blip>
          <a:srcRect b="0" l="0" r="0" t="0"/>
          <a:stretch/>
        </p:blipFill>
        <p:spPr>
          <a:xfrm flipH="1">
            <a:off x="7488365" y="4424939"/>
            <a:ext cx="799521" cy="1378008"/>
          </a:xfrm>
          <a:prstGeom prst="rect">
            <a:avLst/>
          </a:prstGeom>
          <a:noFill/>
          <a:ln>
            <a:noFill/>
          </a:ln>
        </p:spPr>
      </p:pic>
      <p:pic>
        <p:nvPicPr>
          <p:cNvPr id="223" name="Google Shape;223;p14"/>
          <p:cNvPicPr preferRelativeResize="0"/>
          <p:nvPr/>
        </p:nvPicPr>
        <p:blipFill rotWithShape="1">
          <a:blip r:embed="rId13">
            <a:alphaModFix/>
          </a:blip>
          <a:srcRect b="0" l="0" r="0" t="0"/>
          <a:stretch/>
        </p:blipFill>
        <p:spPr>
          <a:xfrm flipH="1">
            <a:off x="5734773" y="5113943"/>
            <a:ext cx="1123211" cy="644234"/>
          </a:xfrm>
          <a:prstGeom prst="rect">
            <a:avLst/>
          </a:prstGeom>
          <a:noFill/>
          <a:ln>
            <a:noFill/>
          </a:ln>
        </p:spPr>
      </p:pic>
      <p:pic>
        <p:nvPicPr>
          <p:cNvPr descr="Slika na kojoj se prikazuje svijetlo, svjetiljka&#10;&#10;Opis je automatski generiran" id="224" name="Google Shape;224;p14"/>
          <p:cNvPicPr preferRelativeResize="0"/>
          <p:nvPr/>
        </p:nvPicPr>
        <p:blipFill rotWithShape="1">
          <a:blip r:embed="rId14">
            <a:alphaModFix/>
          </a:blip>
          <a:srcRect b="0" l="0" r="0" t="0"/>
          <a:stretch/>
        </p:blipFill>
        <p:spPr>
          <a:xfrm flipH="1">
            <a:off x="6907102" y="3519020"/>
            <a:ext cx="654182" cy="793259"/>
          </a:xfrm>
          <a:prstGeom prst="rect">
            <a:avLst/>
          </a:prstGeom>
          <a:noFill/>
          <a:ln>
            <a:noFill/>
          </a:ln>
        </p:spPr>
      </p:pic>
      <p:pic>
        <p:nvPicPr>
          <p:cNvPr descr="Slika na kojoj se prikazuje hrana&#10;&#10;Opis je automatski generiran" id="225" name="Google Shape;225;p14"/>
          <p:cNvPicPr preferRelativeResize="0"/>
          <p:nvPr/>
        </p:nvPicPr>
        <p:blipFill rotWithShape="1">
          <a:blip r:embed="rId15">
            <a:alphaModFix/>
          </a:blip>
          <a:srcRect b="0" l="0" r="0" t="0"/>
          <a:stretch/>
        </p:blipFill>
        <p:spPr>
          <a:xfrm flipH="1">
            <a:off x="6679988" y="4297871"/>
            <a:ext cx="2749691" cy="947756"/>
          </a:xfrm>
          <a:prstGeom prst="rect">
            <a:avLst/>
          </a:prstGeom>
          <a:noFill/>
          <a:ln>
            <a:noFill/>
          </a:ln>
        </p:spPr>
      </p:pic>
      <p:sp>
        <p:nvSpPr>
          <p:cNvPr id="226" name="Google Shape;226;p14"/>
          <p:cNvSpPr/>
          <p:nvPr/>
        </p:nvSpPr>
        <p:spPr>
          <a:xfrm>
            <a:off x="7017972" y="2818498"/>
            <a:ext cx="3748663" cy="750173"/>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14"/>
          <p:cNvSpPr txBox="1"/>
          <p:nvPr/>
        </p:nvSpPr>
        <p:spPr>
          <a:xfrm>
            <a:off x="7142977" y="2883350"/>
            <a:ext cx="44448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hr-HR" sz="3600" u="none" cap="none" strike="noStrike">
                <a:solidFill>
                  <a:srgbClr val="3991C7"/>
                </a:solidFill>
                <a:latin typeface="Quattrocento Sans"/>
                <a:ea typeface="Quattrocento Sans"/>
                <a:cs typeface="Quattrocento Sans"/>
                <a:sym typeface="Quattrocento Sans"/>
              </a:rPr>
              <a:t>ZDRAVI TANJUR</a:t>
            </a:r>
            <a:endParaRPr b="0" i="0" sz="1400" u="none" cap="none" strike="noStrike">
              <a:solidFill>
                <a:srgbClr val="000000"/>
              </a:solidFill>
              <a:latin typeface="Arial"/>
              <a:ea typeface="Arial"/>
              <a:cs typeface="Arial"/>
              <a:sym typeface="Arial"/>
            </a:endParaRPr>
          </a:p>
        </p:txBody>
      </p:sp>
      <p:pic>
        <p:nvPicPr>
          <p:cNvPr descr="Slika na kojoj se prikazuje cvijet&#10;&#10;Opis je automatski generiran" id="228" name="Google Shape;228;p14"/>
          <p:cNvPicPr preferRelativeResize="0"/>
          <p:nvPr/>
        </p:nvPicPr>
        <p:blipFill rotWithShape="1">
          <a:blip r:embed="rId16">
            <a:alphaModFix/>
          </a:blip>
          <a:srcRect b="0" l="0" r="0" t="0"/>
          <a:stretch/>
        </p:blipFill>
        <p:spPr>
          <a:xfrm>
            <a:off x="10205174" y="2345149"/>
            <a:ext cx="1568133" cy="1325563"/>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24517" y="2326148"/>
            <a:ext cx="6193200" cy="2205600"/>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Quattrocento Sans"/>
              <a:buNone/>
            </a:pPr>
            <a:r>
              <a:rPr lang="hr-HR">
                <a:solidFill>
                  <a:schemeClr val="lt1"/>
                </a:solidFill>
                <a:latin typeface="Calibri"/>
                <a:ea typeface="Calibri"/>
                <a:cs typeface="Calibri"/>
                <a:sym typeface="Calibri"/>
              </a:rPr>
              <a:t>Pravilna prehrana znači jesti raznoliko, zdravo i umjereno.</a:t>
            </a:r>
            <a:endParaRPr/>
          </a:p>
        </p:txBody>
      </p:sp>
      <p:sp>
        <p:nvSpPr>
          <p:cNvPr id="234" name="Google Shape;234;p15"/>
          <p:cNvSpPr txBox="1"/>
          <p:nvPr/>
        </p:nvSpPr>
        <p:spPr>
          <a:xfrm>
            <a:off x="495874" y="2551825"/>
            <a:ext cx="5250600" cy="175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hr-HR" sz="3600" u="none" cap="none" strike="noStrike">
                <a:solidFill>
                  <a:srgbClr val="3991C7"/>
                </a:solidFill>
                <a:latin typeface="Quattrocento Sans"/>
                <a:ea typeface="Quattrocento Sans"/>
                <a:cs typeface="Quattrocento Sans"/>
                <a:sym typeface="Quattrocento Sans"/>
              </a:rPr>
              <a:t>Pravilna prehrana znači jesti raznoliko, zdravo i umjereno.</a:t>
            </a:r>
            <a:endParaRPr b="0" i="0" sz="1400" u="none" cap="none" strike="noStrike">
              <a:solidFill>
                <a:srgbClr val="000000"/>
              </a:solidFill>
              <a:latin typeface="Arial"/>
              <a:ea typeface="Arial"/>
              <a:cs typeface="Arial"/>
              <a:sym typeface="Arial"/>
            </a:endParaRPr>
          </a:p>
        </p:txBody>
      </p:sp>
      <p:pic>
        <p:nvPicPr>
          <p:cNvPr descr="image alt" id="235" name="Google Shape;235;p15"/>
          <p:cNvPicPr preferRelativeResize="0"/>
          <p:nvPr/>
        </p:nvPicPr>
        <p:blipFill rotWithShape="1">
          <a:blip r:embed="rId3">
            <a:alphaModFix/>
          </a:blip>
          <a:srcRect b="0" l="0" r="0" t="0"/>
          <a:stretch/>
        </p:blipFill>
        <p:spPr>
          <a:xfrm>
            <a:off x="6096001" y="1324512"/>
            <a:ext cx="5931324" cy="4208950"/>
          </a:xfrm>
          <a:prstGeom prst="rect">
            <a:avLst/>
          </a:prstGeom>
          <a:noFill/>
          <a:ln>
            <a:noFill/>
          </a:ln>
          <a:effectLst>
            <a:outerShdw blurRad="292100" rotWithShape="0" algn="tl" dir="2700000" dist="139700">
              <a:srgbClr val="333333">
                <a:alpha val="64313"/>
              </a:srgbClr>
            </a:outerShdw>
          </a:effectLst>
        </p:spPr>
      </p:pic>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descr="Slika na kojoj se prikazuje crtež&#10;&#10;Opis je automatski generiran" id="240" name="Google Shape;240;p16"/>
          <p:cNvPicPr preferRelativeResize="0"/>
          <p:nvPr/>
        </p:nvPicPr>
        <p:blipFill rotWithShape="1">
          <a:blip r:embed="rId3">
            <a:alphaModFix/>
          </a:blip>
          <a:srcRect b="0" l="0" r="0" t="0"/>
          <a:stretch/>
        </p:blipFill>
        <p:spPr>
          <a:xfrm>
            <a:off x="7809873" y="1699469"/>
            <a:ext cx="3034146" cy="3761510"/>
          </a:xfrm>
          <a:prstGeom prst="rect">
            <a:avLst/>
          </a:prstGeom>
          <a:noFill/>
          <a:ln>
            <a:noFill/>
          </a:ln>
        </p:spPr>
      </p:pic>
      <p:sp>
        <p:nvSpPr>
          <p:cNvPr id="241" name="Google Shape;241;p16"/>
          <p:cNvSpPr/>
          <p:nvPr/>
        </p:nvSpPr>
        <p:spPr>
          <a:xfrm>
            <a:off x="6790740" y="1699469"/>
            <a:ext cx="1714342" cy="985948"/>
          </a:xfrm>
          <a:prstGeom prst="wedgeRoundRectCallout">
            <a:avLst>
              <a:gd fmla="val 31300" name="adj1"/>
              <a:gd fmla="val 69917" name="adj2"/>
              <a:gd fmla="val 16667" name="adj3"/>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242" name="Google Shape;242;p16"/>
          <p:cNvSpPr txBox="1"/>
          <p:nvPr/>
        </p:nvSpPr>
        <p:spPr>
          <a:xfrm>
            <a:off x="6857619" y="1869277"/>
            <a:ext cx="161213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hr-HR" sz="1800" u="none" cap="none" strike="noStrike">
                <a:solidFill>
                  <a:srgbClr val="3991C7"/>
                </a:solidFill>
                <a:latin typeface="Quattrocento Sans"/>
                <a:ea typeface="Quattrocento Sans"/>
                <a:cs typeface="Quattrocento Sans"/>
                <a:sym typeface="Quattrocento Sans"/>
              </a:rPr>
              <a:t>Provjeri svoje znanje!</a:t>
            </a:r>
            <a:endParaRPr b="0" i="0" sz="1400" u="none" cap="none" strike="noStrike">
              <a:solidFill>
                <a:srgbClr val="000000"/>
              </a:solidFill>
              <a:latin typeface="Arial"/>
              <a:ea typeface="Arial"/>
              <a:cs typeface="Arial"/>
              <a:sym typeface="Arial"/>
            </a:endParaRPr>
          </a:p>
        </p:txBody>
      </p:sp>
      <p:sp>
        <p:nvSpPr>
          <p:cNvPr id="243" name="Google Shape;243;p16"/>
          <p:cNvSpPr txBox="1"/>
          <p:nvPr/>
        </p:nvSpPr>
        <p:spPr>
          <a:xfrm>
            <a:off x="3113077" y="3235175"/>
            <a:ext cx="33363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0"/>
              <a:buFont typeface="Arial"/>
              <a:buNone/>
            </a:pPr>
            <a:r>
              <a:rPr b="0" i="0" lang="hr-HR" sz="5000" u="none" cap="none" strike="noStrike">
                <a:solidFill>
                  <a:srgbClr val="4A86E8"/>
                </a:solidFill>
                <a:uFill>
                  <a:noFill/>
                </a:uFill>
                <a:latin typeface="Quattrocento Sans"/>
                <a:ea typeface="Quattrocento Sans"/>
                <a:cs typeface="Quattrocento Sans"/>
                <a:sym typeface="Quattrocento Sans"/>
                <a:hlinkClick r:id="rId4"/>
              </a:rPr>
              <a:t>zdravlje</a:t>
            </a:r>
            <a:endParaRPr b="0" i="0" sz="5000" u="none" cap="none" strike="noStrike">
              <a:solidFill>
                <a:srgbClr val="4A86E8"/>
              </a:solidFill>
              <a:latin typeface="Quattrocento Sans"/>
              <a:ea typeface="Quattrocento Sans"/>
              <a:cs typeface="Quattrocento Sans"/>
              <a:sym typeface="Quattrocento Sans"/>
            </a:endParaRPr>
          </a:p>
        </p:txBody>
      </p:sp>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17"/>
          <p:cNvSpPr txBox="1"/>
          <p:nvPr>
            <p:ph type="title"/>
          </p:nvPr>
        </p:nvSpPr>
        <p:spPr>
          <a:xfrm>
            <a:off x="-68826" y="2697392"/>
            <a:ext cx="12260827"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82AF"/>
              </a:buClr>
              <a:buSzPts val="4400"/>
              <a:buFont typeface="Quattrocento Sans"/>
              <a:buNone/>
            </a:pPr>
            <a:r>
              <a:rPr lang="hr-HR"/>
              <a:t>Toplo–hladne boje</a:t>
            </a:r>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18"/>
          <p:cNvSpPr/>
          <p:nvPr/>
        </p:nvSpPr>
        <p:spPr>
          <a:xfrm>
            <a:off x="3864291" y="896872"/>
            <a:ext cx="3834366" cy="1128574"/>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18"/>
          <p:cNvSpPr/>
          <p:nvPr/>
        </p:nvSpPr>
        <p:spPr>
          <a:xfrm>
            <a:off x="3864291" y="2445452"/>
            <a:ext cx="3834366" cy="1128574"/>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18"/>
          <p:cNvSpPr/>
          <p:nvPr/>
        </p:nvSpPr>
        <p:spPr>
          <a:xfrm>
            <a:off x="3938033" y="3994032"/>
            <a:ext cx="3834366" cy="1128574"/>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18"/>
          <p:cNvSpPr txBox="1"/>
          <p:nvPr/>
        </p:nvSpPr>
        <p:spPr>
          <a:xfrm>
            <a:off x="3888871" y="1137994"/>
            <a:ext cx="388352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hr-HR" sz="3600" u="none" cap="none" strike="noStrike">
                <a:solidFill>
                  <a:srgbClr val="3991C7"/>
                </a:solidFill>
                <a:latin typeface="Quattrocento Sans"/>
                <a:ea typeface="Quattrocento Sans"/>
                <a:cs typeface="Quattrocento Sans"/>
                <a:sym typeface="Quattrocento Sans"/>
              </a:rPr>
              <a:t>MRKVA</a:t>
            </a:r>
            <a:endParaRPr b="0" i="0" sz="1400" u="none" cap="none" strike="noStrike">
              <a:solidFill>
                <a:srgbClr val="000000"/>
              </a:solidFill>
              <a:latin typeface="Arial"/>
              <a:ea typeface="Arial"/>
              <a:cs typeface="Arial"/>
              <a:sym typeface="Arial"/>
            </a:endParaRPr>
          </a:p>
        </p:txBody>
      </p:sp>
      <p:sp>
        <p:nvSpPr>
          <p:cNvPr id="257" name="Google Shape;257;p18"/>
          <p:cNvSpPr txBox="1"/>
          <p:nvPr/>
        </p:nvSpPr>
        <p:spPr>
          <a:xfrm>
            <a:off x="3815129" y="2686573"/>
            <a:ext cx="388352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hr-HR" sz="3600" u="none" cap="none" strike="noStrike">
                <a:solidFill>
                  <a:srgbClr val="3991C7"/>
                </a:solidFill>
                <a:latin typeface="Quattrocento Sans"/>
                <a:ea typeface="Quattrocento Sans"/>
                <a:cs typeface="Quattrocento Sans"/>
                <a:sym typeface="Quattrocento Sans"/>
              </a:rPr>
              <a:t>CIKLA</a:t>
            </a:r>
            <a:endParaRPr b="0" i="0" sz="1400" u="none" cap="none" strike="noStrike">
              <a:solidFill>
                <a:srgbClr val="000000"/>
              </a:solidFill>
              <a:latin typeface="Arial"/>
              <a:ea typeface="Arial"/>
              <a:cs typeface="Arial"/>
              <a:sym typeface="Arial"/>
            </a:endParaRPr>
          </a:p>
        </p:txBody>
      </p:sp>
      <p:sp>
        <p:nvSpPr>
          <p:cNvPr id="258" name="Google Shape;258;p18"/>
          <p:cNvSpPr txBox="1"/>
          <p:nvPr/>
        </p:nvSpPr>
        <p:spPr>
          <a:xfrm>
            <a:off x="3938033" y="4235153"/>
            <a:ext cx="388352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hr-HR" sz="3600" u="none" cap="none" strike="noStrike">
                <a:solidFill>
                  <a:srgbClr val="3991C7"/>
                </a:solidFill>
                <a:latin typeface="Quattrocento Sans"/>
                <a:ea typeface="Quattrocento Sans"/>
                <a:cs typeface="Quattrocento Sans"/>
                <a:sym typeface="Quattrocento Sans"/>
              </a:rPr>
              <a:t>KELJ</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2"/>
          <p:cNvSpPr txBox="1"/>
          <p:nvPr/>
        </p:nvSpPr>
        <p:spPr>
          <a:xfrm>
            <a:off x="-3186313" y="520497"/>
            <a:ext cx="10515600" cy="6556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2E82AF"/>
              </a:buClr>
              <a:buSzPts val="3900"/>
              <a:buFont typeface="Quattrocento Sans"/>
              <a:buNone/>
            </a:pPr>
            <a:r>
              <a:rPr b="0" i="0" lang="hr-HR" sz="3900" u="none" cap="none" strike="noStrike">
                <a:solidFill>
                  <a:srgbClr val="2E82AF"/>
                </a:solidFill>
                <a:latin typeface="Quattrocento Sans"/>
                <a:ea typeface="Quattrocento Sans"/>
                <a:cs typeface="Quattrocento Sans"/>
                <a:sym typeface="Quattrocento Sans"/>
              </a:rPr>
              <a:t>Dječji radovi: </a:t>
            </a:r>
            <a:endParaRPr b="0" i="0" sz="1400" u="none" cap="none" strike="noStrike">
              <a:solidFill>
                <a:srgbClr val="000000"/>
              </a:solidFill>
              <a:latin typeface="Arial"/>
              <a:ea typeface="Arial"/>
              <a:cs typeface="Arial"/>
              <a:sym typeface="Arial"/>
            </a:endParaRPr>
          </a:p>
        </p:txBody>
      </p:sp>
      <p:pic>
        <p:nvPicPr>
          <p:cNvPr id="70" name="Google Shape;70;p2"/>
          <p:cNvPicPr preferRelativeResize="0"/>
          <p:nvPr/>
        </p:nvPicPr>
        <p:blipFill rotWithShape="1">
          <a:blip r:embed="rId3">
            <a:alphaModFix/>
          </a:blip>
          <a:srcRect b="0" l="0" r="0" t="0"/>
          <a:stretch/>
        </p:blipFill>
        <p:spPr>
          <a:xfrm>
            <a:off x="534169" y="1313420"/>
            <a:ext cx="3074637" cy="4368421"/>
          </a:xfrm>
          <a:prstGeom prst="rect">
            <a:avLst/>
          </a:prstGeom>
          <a:noFill/>
          <a:ln>
            <a:noFill/>
          </a:ln>
        </p:spPr>
      </p:pic>
      <p:pic>
        <p:nvPicPr>
          <p:cNvPr id="71" name="Google Shape;71;p2"/>
          <p:cNvPicPr preferRelativeResize="0"/>
          <p:nvPr/>
        </p:nvPicPr>
        <p:blipFill rotWithShape="1">
          <a:blip r:embed="rId4">
            <a:alphaModFix/>
          </a:blip>
          <a:srcRect b="0" l="0" r="0" t="0"/>
          <a:stretch/>
        </p:blipFill>
        <p:spPr>
          <a:xfrm>
            <a:off x="3524166" y="1313420"/>
            <a:ext cx="2899596" cy="4368421"/>
          </a:xfrm>
          <a:prstGeom prst="rect">
            <a:avLst/>
          </a:prstGeom>
          <a:noFill/>
          <a:ln>
            <a:noFill/>
          </a:ln>
        </p:spPr>
      </p:pic>
      <p:sp>
        <p:nvSpPr>
          <p:cNvPr id="72" name="Google Shape;72;p2"/>
          <p:cNvSpPr/>
          <p:nvPr/>
        </p:nvSpPr>
        <p:spPr>
          <a:xfrm>
            <a:off x="6913213" y="943277"/>
            <a:ext cx="4610192" cy="510870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000"/>
              <a:buFont typeface="Arial"/>
              <a:buNone/>
            </a:pPr>
            <a:r>
              <a:rPr b="1" i="0" lang="hr-HR" sz="2000" u="none" cap="none" strike="noStrike">
                <a:solidFill>
                  <a:srgbClr val="3991C7"/>
                </a:solidFill>
                <a:latin typeface="Quattrocento Sans"/>
                <a:ea typeface="Quattrocento Sans"/>
                <a:cs typeface="Quattrocento Sans"/>
                <a:sym typeface="Quattrocento Sans"/>
              </a:rPr>
              <a:t>Što mogu kad hoću i kad se potrudim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rPr b="0" i="0" lang="hr-HR"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rPr b="0" i="0" lang="hr-HR" sz="1800" u="none" cap="none" strike="noStrike">
                <a:solidFill>
                  <a:schemeClr val="dk1"/>
                </a:solidFill>
                <a:latin typeface="Quattrocento Sans"/>
                <a:ea typeface="Quattrocento Sans"/>
                <a:cs typeface="Quattrocento Sans"/>
                <a:sym typeface="Quattrocento Sans"/>
              </a:rPr>
              <a:t>Moja mama mi često govori da je nebo moja granica. Dugo nisam shvaćao što to znači. Onda sam krenuo u školu. U školi sam puno novih stvari naučio. Za naučeno su uslijedile ocjene. Bilo me je malo strah prvih ispita. Mama mi je rekla da me ne treba biti strah. Rekla mi je da malo ponovim doma i tako steknem sigurnost usvoje znanje. Ohrabrila me govoreći mi da se trud uvijek isplati i da nema toga što ne mogu kad se potrudim. Tako se ja ispita više ne bojim i veselim se novim izazovima.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a:p>
            <a:pPr indent="0" lvl="0" marL="0" marR="0" rtl="0" algn="r">
              <a:lnSpc>
                <a:spcPct val="107000"/>
              </a:lnSpc>
              <a:spcBef>
                <a:spcPts val="0"/>
              </a:spcBef>
              <a:spcAft>
                <a:spcPts val="0"/>
              </a:spcAft>
              <a:buClr>
                <a:srgbClr val="000000"/>
              </a:buClr>
              <a:buSzPts val="1800"/>
              <a:buFont typeface="Arial"/>
              <a:buNone/>
            </a:pPr>
            <a:r>
              <a:rPr b="1" i="1" lang="hr-HR" sz="1800" u="none" cap="none" strike="noStrike">
                <a:solidFill>
                  <a:schemeClr val="dk1"/>
                </a:solidFill>
                <a:latin typeface="Quattrocento Sans"/>
                <a:ea typeface="Quattrocento Sans"/>
                <a:cs typeface="Quattrocento Sans"/>
                <a:sym typeface="Quattrocento Sans"/>
              </a:rPr>
              <a:t>Jan, OŠ Špansko-Oranice</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19"/>
          <p:cNvSpPr/>
          <p:nvPr/>
        </p:nvSpPr>
        <p:spPr>
          <a:xfrm>
            <a:off x="3864291" y="896872"/>
            <a:ext cx="3834366" cy="1128574"/>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p19"/>
          <p:cNvSpPr/>
          <p:nvPr/>
        </p:nvSpPr>
        <p:spPr>
          <a:xfrm>
            <a:off x="3864291" y="2445452"/>
            <a:ext cx="3834366" cy="1128574"/>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p19"/>
          <p:cNvSpPr/>
          <p:nvPr/>
        </p:nvSpPr>
        <p:spPr>
          <a:xfrm>
            <a:off x="3938033" y="3994032"/>
            <a:ext cx="3834366" cy="1128574"/>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19"/>
          <p:cNvSpPr txBox="1"/>
          <p:nvPr/>
        </p:nvSpPr>
        <p:spPr>
          <a:xfrm>
            <a:off x="3888871" y="1137994"/>
            <a:ext cx="388352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hr-HR" sz="3600" u="none" cap="none" strike="noStrike">
                <a:solidFill>
                  <a:srgbClr val="3991C7"/>
                </a:solidFill>
                <a:latin typeface="Quattrocento Sans"/>
                <a:ea typeface="Quattrocento Sans"/>
                <a:cs typeface="Quattrocento Sans"/>
                <a:sym typeface="Quattrocento Sans"/>
              </a:rPr>
              <a:t>JAGODA</a:t>
            </a:r>
            <a:endParaRPr b="0" i="0" sz="1400" u="none" cap="none" strike="noStrike">
              <a:solidFill>
                <a:srgbClr val="000000"/>
              </a:solidFill>
              <a:latin typeface="Arial"/>
              <a:ea typeface="Arial"/>
              <a:cs typeface="Arial"/>
              <a:sym typeface="Arial"/>
            </a:endParaRPr>
          </a:p>
        </p:txBody>
      </p:sp>
      <p:sp>
        <p:nvSpPr>
          <p:cNvPr id="267" name="Google Shape;267;p19"/>
          <p:cNvSpPr txBox="1"/>
          <p:nvPr/>
        </p:nvSpPr>
        <p:spPr>
          <a:xfrm>
            <a:off x="3815129" y="2686573"/>
            <a:ext cx="388352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hr-HR" sz="3600" u="none" cap="none" strike="noStrike">
                <a:solidFill>
                  <a:srgbClr val="3991C7"/>
                </a:solidFill>
                <a:latin typeface="Quattrocento Sans"/>
                <a:ea typeface="Quattrocento Sans"/>
                <a:cs typeface="Quattrocento Sans"/>
                <a:sym typeface="Quattrocento Sans"/>
              </a:rPr>
              <a:t>JABUKA</a:t>
            </a:r>
            <a:endParaRPr b="0" i="0" sz="1400" u="none" cap="none" strike="noStrike">
              <a:solidFill>
                <a:srgbClr val="000000"/>
              </a:solidFill>
              <a:latin typeface="Arial"/>
              <a:ea typeface="Arial"/>
              <a:cs typeface="Arial"/>
              <a:sym typeface="Arial"/>
            </a:endParaRPr>
          </a:p>
        </p:txBody>
      </p:sp>
      <p:sp>
        <p:nvSpPr>
          <p:cNvPr id="268" name="Google Shape;268;p19"/>
          <p:cNvSpPr txBox="1"/>
          <p:nvPr/>
        </p:nvSpPr>
        <p:spPr>
          <a:xfrm>
            <a:off x="3938033" y="4235153"/>
            <a:ext cx="388352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hr-HR" sz="3600" u="none" cap="none" strike="noStrike">
                <a:solidFill>
                  <a:srgbClr val="3991C7"/>
                </a:solidFill>
                <a:latin typeface="Quattrocento Sans"/>
                <a:ea typeface="Quattrocento Sans"/>
                <a:cs typeface="Quattrocento Sans"/>
                <a:sym typeface="Quattrocento Sans"/>
              </a:rPr>
              <a:t>ŠLJIVA</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pic>
        <p:nvPicPr>
          <p:cNvPr descr="Slika na kojoj se prikazuje stol, crveno, sjedenje, voće&#10;&#10;Opis je automatski generiran" id="273" name="Google Shape;273;p20"/>
          <p:cNvPicPr preferRelativeResize="0"/>
          <p:nvPr/>
        </p:nvPicPr>
        <p:blipFill rotWithShape="1">
          <a:blip r:embed="rId3">
            <a:alphaModFix/>
          </a:blip>
          <a:srcRect b="0" l="0" r="0" t="0"/>
          <a:stretch/>
        </p:blipFill>
        <p:spPr>
          <a:xfrm flipH="1">
            <a:off x="5107424" y="1622802"/>
            <a:ext cx="2610649" cy="2618372"/>
          </a:xfrm>
          <a:prstGeom prst="rect">
            <a:avLst/>
          </a:prstGeom>
          <a:noFill/>
          <a:ln>
            <a:noFill/>
          </a:ln>
        </p:spPr>
      </p:pic>
      <p:pic>
        <p:nvPicPr>
          <p:cNvPr descr="Slika na kojoj se prikazuje sjedenje, narančasto, tamno, stol&#10;&#10;Opis je automatski generiran" id="274" name="Google Shape;274;p20"/>
          <p:cNvPicPr preferRelativeResize="0"/>
          <p:nvPr/>
        </p:nvPicPr>
        <p:blipFill rotWithShape="1">
          <a:blip r:embed="rId4">
            <a:alphaModFix/>
          </a:blip>
          <a:srcRect b="0" l="0" r="0" t="0"/>
          <a:stretch/>
        </p:blipFill>
        <p:spPr>
          <a:xfrm rot="298226">
            <a:off x="4067144" y="2865894"/>
            <a:ext cx="4601475" cy="3497896"/>
          </a:xfrm>
          <a:prstGeom prst="rect">
            <a:avLst/>
          </a:prstGeom>
          <a:noFill/>
          <a:ln>
            <a:noFill/>
          </a:ln>
        </p:spPr>
      </p:pic>
      <p:pic>
        <p:nvPicPr>
          <p:cNvPr descr="Slika na kojoj se prikazuje tanjur&#10;&#10;Opis je automatski generiran" id="275" name="Google Shape;275;p20"/>
          <p:cNvPicPr preferRelativeResize="0"/>
          <p:nvPr/>
        </p:nvPicPr>
        <p:blipFill rotWithShape="1">
          <a:blip r:embed="rId5">
            <a:alphaModFix/>
          </a:blip>
          <a:srcRect b="0" l="0" r="0" t="0"/>
          <a:stretch/>
        </p:blipFill>
        <p:spPr>
          <a:xfrm>
            <a:off x="1317704" y="1531522"/>
            <a:ext cx="1379446" cy="1141610"/>
          </a:xfrm>
          <a:prstGeom prst="rect">
            <a:avLst/>
          </a:prstGeom>
          <a:noFill/>
          <a:ln>
            <a:noFill/>
          </a:ln>
        </p:spPr>
      </p:pic>
      <p:pic>
        <p:nvPicPr>
          <p:cNvPr descr="Slika na kojoj se prikazuje transport, kotač&#10;&#10;Opis je automatski generiran" id="276" name="Google Shape;276;p20"/>
          <p:cNvPicPr preferRelativeResize="0"/>
          <p:nvPr/>
        </p:nvPicPr>
        <p:blipFill rotWithShape="1">
          <a:blip r:embed="rId6">
            <a:alphaModFix/>
          </a:blip>
          <a:srcRect b="0" l="0" r="0" t="0"/>
          <a:stretch/>
        </p:blipFill>
        <p:spPr>
          <a:xfrm rot="-10644266">
            <a:off x="9790815" y="1655069"/>
            <a:ext cx="1416310" cy="1140157"/>
          </a:xfrm>
          <a:prstGeom prst="rect">
            <a:avLst/>
          </a:prstGeom>
          <a:noFill/>
          <a:ln>
            <a:noFill/>
          </a:ln>
        </p:spPr>
      </p:pic>
      <p:pic>
        <p:nvPicPr>
          <p:cNvPr descr="Slika na kojoj se prikazuje kotač, tanjur&#10;&#10;Opis je automatski generiran" id="277" name="Google Shape;277;p20"/>
          <p:cNvPicPr preferRelativeResize="0"/>
          <p:nvPr/>
        </p:nvPicPr>
        <p:blipFill rotWithShape="1">
          <a:blip r:embed="rId7">
            <a:alphaModFix/>
          </a:blip>
          <a:srcRect b="0" l="0" r="0" t="0"/>
          <a:stretch/>
        </p:blipFill>
        <p:spPr>
          <a:xfrm>
            <a:off x="1284180" y="2816445"/>
            <a:ext cx="1370477" cy="1141611"/>
          </a:xfrm>
          <a:prstGeom prst="rect">
            <a:avLst/>
          </a:prstGeom>
          <a:noFill/>
          <a:ln>
            <a:noFill/>
          </a:ln>
        </p:spPr>
      </p:pic>
      <p:pic>
        <p:nvPicPr>
          <p:cNvPr descr="Slika na kojoj se prikazuje pribor za jelo, tanjur&#10;&#10;Opis je automatski generiran" id="278" name="Google Shape;278;p20"/>
          <p:cNvPicPr preferRelativeResize="0"/>
          <p:nvPr/>
        </p:nvPicPr>
        <p:blipFill rotWithShape="1">
          <a:blip r:embed="rId8">
            <a:alphaModFix/>
          </a:blip>
          <a:srcRect b="0" l="0" r="0" t="0"/>
          <a:stretch/>
        </p:blipFill>
        <p:spPr>
          <a:xfrm>
            <a:off x="1284180" y="4127264"/>
            <a:ext cx="1446494" cy="1141611"/>
          </a:xfrm>
          <a:prstGeom prst="rect">
            <a:avLst/>
          </a:prstGeom>
          <a:noFill/>
          <a:ln>
            <a:noFill/>
          </a:ln>
        </p:spPr>
      </p:pic>
      <p:pic>
        <p:nvPicPr>
          <p:cNvPr descr="Slika na kojoj se prikazuje transport, kotač&#10;&#10;Opis je automatski generiran" id="279" name="Google Shape;279;p20"/>
          <p:cNvPicPr preferRelativeResize="0"/>
          <p:nvPr/>
        </p:nvPicPr>
        <p:blipFill rotWithShape="1">
          <a:blip r:embed="rId9">
            <a:alphaModFix/>
          </a:blip>
          <a:srcRect b="0" l="0" r="0" t="0"/>
          <a:stretch/>
        </p:blipFill>
        <p:spPr>
          <a:xfrm rot="-10526662">
            <a:off x="9793937" y="2931458"/>
            <a:ext cx="1410065" cy="1141610"/>
          </a:xfrm>
          <a:prstGeom prst="rect">
            <a:avLst/>
          </a:prstGeom>
          <a:noFill/>
          <a:ln>
            <a:noFill/>
          </a:ln>
        </p:spPr>
      </p:pic>
      <p:sp>
        <p:nvSpPr>
          <p:cNvPr id="280" name="Google Shape;280;p20"/>
          <p:cNvSpPr/>
          <p:nvPr/>
        </p:nvSpPr>
        <p:spPr>
          <a:xfrm>
            <a:off x="807467" y="744734"/>
            <a:ext cx="3116796" cy="775252"/>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20"/>
          <p:cNvSpPr txBox="1"/>
          <p:nvPr/>
        </p:nvSpPr>
        <p:spPr>
          <a:xfrm>
            <a:off x="955417" y="851508"/>
            <a:ext cx="296884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hr-HR" sz="3200" u="none" cap="none" strike="noStrike">
                <a:solidFill>
                  <a:srgbClr val="3991C7"/>
                </a:solidFill>
                <a:latin typeface="Quattrocento Sans"/>
                <a:ea typeface="Quattrocento Sans"/>
                <a:cs typeface="Quattrocento Sans"/>
                <a:sym typeface="Quattrocento Sans"/>
              </a:rPr>
              <a:t>TOPLE BOJE</a:t>
            </a:r>
            <a:endParaRPr b="0" i="0" sz="1400" u="none" cap="none" strike="noStrike">
              <a:solidFill>
                <a:srgbClr val="000000"/>
              </a:solidFill>
              <a:latin typeface="Arial"/>
              <a:ea typeface="Arial"/>
              <a:cs typeface="Arial"/>
              <a:sym typeface="Arial"/>
            </a:endParaRPr>
          </a:p>
        </p:txBody>
      </p:sp>
      <p:sp>
        <p:nvSpPr>
          <p:cNvPr id="282" name="Google Shape;282;p20"/>
          <p:cNvSpPr/>
          <p:nvPr/>
        </p:nvSpPr>
        <p:spPr>
          <a:xfrm>
            <a:off x="8580918" y="756269"/>
            <a:ext cx="3116797" cy="775252"/>
          </a:xfrm>
          <a:custGeom>
            <a:rect b="b" l="l" r="r" t="t"/>
            <a:pathLst>
              <a:path extrusionOk="0" h="775252" w="4827424">
                <a:moveTo>
                  <a:pt x="0" y="129211"/>
                </a:moveTo>
                <a:cubicBezTo>
                  <a:pt x="537" y="59939"/>
                  <a:pt x="62694" y="4218"/>
                  <a:pt x="129211" y="0"/>
                </a:cubicBezTo>
                <a:cubicBezTo>
                  <a:pt x="300214" y="-18828"/>
                  <a:pt x="668003" y="-15035"/>
                  <a:pt x="873306" y="0"/>
                </a:cubicBezTo>
                <a:cubicBezTo>
                  <a:pt x="1078610" y="15035"/>
                  <a:pt x="1286288" y="-13977"/>
                  <a:pt x="1617400" y="0"/>
                </a:cubicBezTo>
                <a:cubicBezTo>
                  <a:pt x="1948512" y="13977"/>
                  <a:pt x="2106666" y="-2453"/>
                  <a:pt x="2315805" y="0"/>
                </a:cubicBezTo>
                <a:cubicBezTo>
                  <a:pt x="2524945" y="2453"/>
                  <a:pt x="2829941" y="25648"/>
                  <a:pt x="2968519" y="0"/>
                </a:cubicBezTo>
                <a:cubicBezTo>
                  <a:pt x="3107097" y="-25648"/>
                  <a:pt x="3393319" y="16425"/>
                  <a:pt x="3621234" y="0"/>
                </a:cubicBezTo>
                <a:cubicBezTo>
                  <a:pt x="3849149" y="-16425"/>
                  <a:pt x="4421205" y="-11793"/>
                  <a:pt x="4698213" y="0"/>
                </a:cubicBezTo>
                <a:cubicBezTo>
                  <a:pt x="4772625" y="-11685"/>
                  <a:pt x="4842735" y="57825"/>
                  <a:pt x="4827424" y="129211"/>
                </a:cubicBezTo>
                <a:cubicBezTo>
                  <a:pt x="4809910" y="233493"/>
                  <a:pt x="4829669" y="406705"/>
                  <a:pt x="4827424" y="646041"/>
                </a:cubicBezTo>
                <a:cubicBezTo>
                  <a:pt x="4833306" y="708632"/>
                  <a:pt x="4759444" y="785179"/>
                  <a:pt x="4698213" y="775252"/>
                </a:cubicBezTo>
                <a:cubicBezTo>
                  <a:pt x="4509128" y="767853"/>
                  <a:pt x="4339803" y="750134"/>
                  <a:pt x="4182568" y="775252"/>
                </a:cubicBezTo>
                <a:cubicBezTo>
                  <a:pt x="4025334" y="800370"/>
                  <a:pt x="3842804" y="758131"/>
                  <a:pt x="3666924" y="775252"/>
                </a:cubicBezTo>
                <a:cubicBezTo>
                  <a:pt x="3491044" y="792373"/>
                  <a:pt x="3277287" y="752046"/>
                  <a:pt x="3014209" y="775252"/>
                </a:cubicBezTo>
                <a:cubicBezTo>
                  <a:pt x="2751131" y="798458"/>
                  <a:pt x="2705414" y="762317"/>
                  <a:pt x="2452875" y="775252"/>
                </a:cubicBezTo>
                <a:cubicBezTo>
                  <a:pt x="2200336" y="788187"/>
                  <a:pt x="2098519" y="773298"/>
                  <a:pt x="1937230" y="775252"/>
                </a:cubicBezTo>
                <a:cubicBezTo>
                  <a:pt x="1775942" y="777206"/>
                  <a:pt x="1518668" y="774242"/>
                  <a:pt x="1193136" y="775252"/>
                </a:cubicBezTo>
                <a:cubicBezTo>
                  <a:pt x="867604" y="776262"/>
                  <a:pt x="594673" y="731712"/>
                  <a:pt x="129211" y="775252"/>
                </a:cubicBezTo>
                <a:cubicBezTo>
                  <a:pt x="58557" y="777170"/>
                  <a:pt x="-1853" y="732378"/>
                  <a:pt x="0" y="646041"/>
                </a:cubicBezTo>
                <a:cubicBezTo>
                  <a:pt x="1273" y="480252"/>
                  <a:pt x="-11515" y="369858"/>
                  <a:pt x="0" y="129211"/>
                </a:cubicBezTo>
                <a:close/>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20"/>
          <p:cNvSpPr txBox="1"/>
          <p:nvPr/>
        </p:nvSpPr>
        <p:spPr>
          <a:xfrm>
            <a:off x="8580918" y="873760"/>
            <a:ext cx="311679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hr-HR" sz="3200" u="none" cap="none" strike="noStrike">
                <a:solidFill>
                  <a:srgbClr val="3991C7"/>
                </a:solidFill>
                <a:latin typeface="Quattrocento Sans"/>
                <a:ea typeface="Quattrocento Sans"/>
                <a:cs typeface="Quattrocento Sans"/>
                <a:sym typeface="Quattrocento Sans"/>
              </a:rPr>
              <a:t>HLADNE BOJE</a:t>
            </a:r>
            <a:endParaRPr b="0" i="0" sz="1400" u="none" cap="none" strike="noStrike">
              <a:solidFill>
                <a:srgbClr val="000000"/>
              </a:solidFill>
              <a:latin typeface="Arial"/>
              <a:ea typeface="Arial"/>
              <a:cs typeface="Arial"/>
              <a:sym typeface="Arial"/>
            </a:endParaRPr>
          </a:p>
        </p:txBody>
      </p:sp>
      <p:sp>
        <p:nvSpPr>
          <p:cNvPr id="284" name="Google Shape;284;p20"/>
          <p:cNvSpPr/>
          <p:nvPr/>
        </p:nvSpPr>
        <p:spPr>
          <a:xfrm rot="-701731">
            <a:off x="2715016" y="2756509"/>
            <a:ext cx="2968846" cy="295085"/>
          </a:xfrm>
          <a:prstGeom prst="notchedRightArrow">
            <a:avLst>
              <a:gd fmla="val 34381" name="adj1"/>
              <a:gd fmla="val 50000" name="adj2"/>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20"/>
          <p:cNvSpPr/>
          <p:nvPr/>
        </p:nvSpPr>
        <p:spPr>
          <a:xfrm rot="1321000">
            <a:off x="2580704" y="4092870"/>
            <a:ext cx="3315091" cy="250338"/>
          </a:xfrm>
          <a:prstGeom prst="notchedRightArrow">
            <a:avLst>
              <a:gd fmla="val 50000" name="adj1"/>
              <a:gd fmla="val 50000" name="adj2"/>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p20"/>
          <p:cNvSpPr/>
          <p:nvPr/>
        </p:nvSpPr>
        <p:spPr>
          <a:xfrm rot="-9621669">
            <a:off x="5951741" y="2552489"/>
            <a:ext cx="3703535" cy="337220"/>
          </a:xfrm>
          <a:prstGeom prst="notchedRightArrow">
            <a:avLst>
              <a:gd fmla="val 37527" name="adj1"/>
              <a:gd fmla="val 50000" name="adj2"/>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p20"/>
          <p:cNvSpPr/>
          <p:nvPr/>
        </p:nvSpPr>
        <p:spPr>
          <a:xfrm rot="-9590742">
            <a:off x="6463640" y="2262669"/>
            <a:ext cx="3278753" cy="275992"/>
          </a:xfrm>
          <a:prstGeom prst="notchedRightArrow">
            <a:avLst>
              <a:gd fmla="val 50000" name="adj1"/>
              <a:gd fmla="val 50000" name="adj2"/>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p20"/>
          <p:cNvSpPr/>
          <p:nvPr/>
        </p:nvSpPr>
        <p:spPr>
          <a:xfrm rot="9138466">
            <a:off x="8446101" y="4096233"/>
            <a:ext cx="1602166" cy="209072"/>
          </a:xfrm>
          <a:prstGeom prst="notchedRightArrow">
            <a:avLst>
              <a:gd fmla="val 50000" name="adj1"/>
              <a:gd fmla="val 50000" name="adj2"/>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p20"/>
          <p:cNvSpPr/>
          <p:nvPr/>
        </p:nvSpPr>
        <p:spPr>
          <a:xfrm rot="9249953">
            <a:off x="6877137" y="4079583"/>
            <a:ext cx="2941452" cy="205345"/>
          </a:xfrm>
          <a:prstGeom prst="notchedRightArrow">
            <a:avLst>
              <a:gd fmla="val 50000" name="adj1"/>
              <a:gd fmla="val 50000" name="adj2"/>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0" name="Google Shape;290;p20"/>
          <p:cNvPicPr preferRelativeResize="0"/>
          <p:nvPr/>
        </p:nvPicPr>
        <p:blipFill rotWithShape="1">
          <a:blip r:embed="rId10">
            <a:alphaModFix/>
          </a:blip>
          <a:srcRect b="0" l="0" r="0" t="0"/>
          <a:stretch/>
        </p:blipFill>
        <p:spPr>
          <a:xfrm>
            <a:off x="10038613" y="4387742"/>
            <a:ext cx="1199847" cy="1135426"/>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21"/>
          <p:cNvSpPr txBox="1"/>
          <p:nvPr>
            <p:ph type="title"/>
          </p:nvPr>
        </p:nvSpPr>
        <p:spPr>
          <a:xfrm>
            <a:off x="1035928" y="59716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82AF"/>
              </a:buClr>
              <a:buSzPts val="4400"/>
              <a:buFont typeface="Quattrocento Sans"/>
              <a:buNone/>
            </a:pPr>
            <a:r>
              <a:rPr lang="hr-HR"/>
              <a:t>Zadatak: </a:t>
            </a:r>
            <a:endParaRPr/>
          </a:p>
        </p:txBody>
      </p:sp>
      <p:sp>
        <p:nvSpPr>
          <p:cNvPr id="296" name="Google Shape;296;p21"/>
          <p:cNvSpPr txBox="1"/>
          <p:nvPr>
            <p:ph idx="1" type="body"/>
          </p:nvPr>
        </p:nvSpPr>
        <p:spPr>
          <a:xfrm>
            <a:off x="3562775" y="1763305"/>
            <a:ext cx="7988753" cy="3872380"/>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SzPts val="2400"/>
              <a:buAutoNum type="arabicPeriod"/>
            </a:pPr>
            <a:r>
              <a:rPr lang="hr-HR" sz="2400">
                <a:solidFill>
                  <a:schemeClr val="accent1"/>
                </a:solidFill>
              </a:rPr>
              <a:t>Odaberite jedno od ova dva zdrava ploda. </a:t>
            </a:r>
            <a:endParaRPr/>
          </a:p>
          <a:p>
            <a:pPr indent="-514350" lvl="0" marL="514350" rtl="0" algn="l">
              <a:lnSpc>
                <a:spcPct val="100000"/>
              </a:lnSpc>
              <a:spcBef>
                <a:spcPts val="1000"/>
              </a:spcBef>
              <a:spcAft>
                <a:spcPts val="0"/>
              </a:spcAft>
              <a:buSzPts val="2400"/>
              <a:buAutoNum type="arabicPeriod"/>
            </a:pPr>
            <a:r>
              <a:rPr lang="hr-HR" sz="2400">
                <a:solidFill>
                  <a:schemeClr val="accent1"/>
                </a:solidFill>
              </a:rPr>
              <a:t>Potražite stare novine i časopise.</a:t>
            </a:r>
            <a:endParaRPr sz="2400">
              <a:solidFill>
                <a:schemeClr val="accent1"/>
              </a:solidFill>
            </a:endParaRPr>
          </a:p>
          <a:p>
            <a:pPr indent="-514350" lvl="0" marL="514350" rtl="0" algn="l">
              <a:lnSpc>
                <a:spcPct val="100000"/>
              </a:lnSpc>
              <a:spcBef>
                <a:spcPts val="1000"/>
              </a:spcBef>
              <a:spcAft>
                <a:spcPts val="0"/>
              </a:spcAft>
              <a:buSzPts val="2400"/>
              <a:buAutoNum type="arabicPeriod"/>
            </a:pPr>
            <a:r>
              <a:rPr lang="hr-HR" sz="2400">
                <a:solidFill>
                  <a:schemeClr val="accent1"/>
                </a:solidFill>
              </a:rPr>
              <a:t>Novine će vam biti podloga za vaš rad. Iz časopisa ćete trgati ili izrezivati narančastu i zelenu za mrkvu ili crvenu i zelenu za jabuku i lijepiti komade papira iz časopisa na novinski papir i tako ćete slikati jedan od ovih zdravih plodova.</a:t>
            </a:r>
            <a:endParaRPr/>
          </a:p>
          <a:p>
            <a:pPr indent="-514350" lvl="0" marL="514350" rtl="0" algn="l">
              <a:lnSpc>
                <a:spcPct val="100000"/>
              </a:lnSpc>
              <a:spcBef>
                <a:spcPts val="1000"/>
              </a:spcBef>
              <a:spcAft>
                <a:spcPts val="0"/>
              </a:spcAft>
              <a:buSzPts val="2400"/>
              <a:buAutoNum type="arabicPeriod"/>
            </a:pPr>
            <a:r>
              <a:rPr lang="hr-HR" sz="2400">
                <a:solidFill>
                  <a:schemeClr val="accent1"/>
                </a:solidFill>
              </a:rPr>
              <a:t>Svoje radove svakako mi pošaljite!!</a:t>
            </a:r>
            <a:endParaRPr/>
          </a:p>
        </p:txBody>
      </p:sp>
      <p:pic>
        <p:nvPicPr>
          <p:cNvPr descr="Slika na kojoj se prikazuje hladnjak&#10;&#10;Opis je automatski generiran" id="297" name="Google Shape;297;p21"/>
          <p:cNvPicPr preferRelativeResize="0"/>
          <p:nvPr/>
        </p:nvPicPr>
        <p:blipFill rotWithShape="1">
          <a:blip r:embed="rId3">
            <a:alphaModFix/>
          </a:blip>
          <a:srcRect b="0" l="0" r="0" t="0"/>
          <a:stretch/>
        </p:blipFill>
        <p:spPr>
          <a:xfrm flipH="1">
            <a:off x="1035928" y="2158914"/>
            <a:ext cx="2198883" cy="2707537"/>
          </a:xfrm>
          <a:prstGeom prst="rect">
            <a:avLst/>
          </a:prstGeom>
          <a:noFill/>
          <a:ln>
            <a:noFill/>
          </a:ln>
        </p:spPr>
      </p:pic>
    </p:spTree>
  </p:cSld>
  <p:clrMapOvr>
    <a:masterClrMapping/>
  </p:clrMapOvr>
  <p:transition spd="med">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2"/>
          <p:cNvSpPr txBox="1"/>
          <p:nvPr>
            <p:ph type="title"/>
          </p:nvPr>
        </p:nvSpPr>
        <p:spPr>
          <a:xfrm>
            <a:off x="838200" y="2766218"/>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82AF"/>
              </a:buClr>
              <a:buSzPts val="4400"/>
              <a:buFont typeface="Quattrocento Sans"/>
              <a:buNone/>
            </a:pPr>
            <a:r>
              <a:rPr lang="hr-HR"/>
              <a:t>Veliko slovo u imenima mjesta, ulica i trgova</a:t>
            </a:r>
            <a:endParaRPr/>
          </a:p>
        </p:txBody>
      </p:sp>
    </p:spTree>
  </p:cSld>
  <p:clrMapOvr>
    <a:masterClrMapping/>
  </p:clrMapOvr>
  <p:transition spd="med">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pic>
        <p:nvPicPr>
          <p:cNvPr descr="Slika na kojoj se prikazuje hladnjak, znak&#10;&#10;Opis je automatski generiran" id="307" name="Google Shape;307;p23"/>
          <p:cNvPicPr preferRelativeResize="0"/>
          <p:nvPr/>
        </p:nvPicPr>
        <p:blipFill rotWithShape="1">
          <a:blip r:embed="rId3">
            <a:alphaModFix/>
          </a:blip>
          <a:srcRect b="0" l="0" r="0" t="0"/>
          <a:stretch/>
        </p:blipFill>
        <p:spPr>
          <a:xfrm>
            <a:off x="550606" y="275866"/>
            <a:ext cx="4207806" cy="2561940"/>
          </a:xfrm>
          <a:prstGeom prst="rect">
            <a:avLst/>
          </a:prstGeom>
          <a:noFill/>
          <a:ln>
            <a:noFill/>
          </a:ln>
        </p:spPr>
      </p:pic>
      <p:pic>
        <p:nvPicPr>
          <p:cNvPr descr="Slika na kojoj se prikazuje hladnjak, znak&#10;&#10;Opis je automatski generiran" id="308" name="Google Shape;308;p23"/>
          <p:cNvPicPr preferRelativeResize="0"/>
          <p:nvPr/>
        </p:nvPicPr>
        <p:blipFill rotWithShape="1">
          <a:blip r:embed="rId3">
            <a:alphaModFix/>
          </a:blip>
          <a:srcRect b="0" l="0" r="0" t="0"/>
          <a:stretch/>
        </p:blipFill>
        <p:spPr>
          <a:xfrm>
            <a:off x="550605" y="2951002"/>
            <a:ext cx="4207807" cy="2561940"/>
          </a:xfrm>
          <a:prstGeom prst="rect">
            <a:avLst/>
          </a:prstGeom>
          <a:noFill/>
          <a:ln>
            <a:noFill/>
          </a:ln>
        </p:spPr>
      </p:pic>
      <p:sp>
        <p:nvSpPr>
          <p:cNvPr id="309" name="Google Shape;309;p23"/>
          <p:cNvSpPr txBox="1"/>
          <p:nvPr/>
        </p:nvSpPr>
        <p:spPr>
          <a:xfrm>
            <a:off x="1275995" y="3837077"/>
            <a:ext cx="310402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Maja Marić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Trg sportova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10 000 Zagreb</a:t>
            </a:r>
            <a:endParaRPr b="0" i="0" sz="1400" u="none" cap="none" strike="noStrike">
              <a:solidFill>
                <a:srgbClr val="000000"/>
              </a:solidFill>
              <a:latin typeface="Arial"/>
              <a:ea typeface="Arial"/>
              <a:cs typeface="Arial"/>
              <a:sym typeface="Arial"/>
            </a:endParaRPr>
          </a:p>
        </p:txBody>
      </p:sp>
      <p:sp>
        <p:nvSpPr>
          <p:cNvPr id="310" name="Google Shape;310;p23"/>
          <p:cNvSpPr txBox="1"/>
          <p:nvPr/>
        </p:nvSpPr>
        <p:spPr>
          <a:xfrm>
            <a:off x="923053" y="1171272"/>
            <a:ext cx="358956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Ivan Horvat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Varaždinska ulica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42 220 Novi Marof</a:t>
            </a:r>
            <a:endParaRPr b="0" i="0" sz="1400" u="none" cap="none" strike="noStrike">
              <a:solidFill>
                <a:srgbClr val="000000"/>
              </a:solidFill>
              <a:latin typeface="Arial"/>
              <a:ea typeface="Arial"/>
              <a:cs typeface="Arial"/>
              <a:sym typeface="Arial"/>
            </a:endParaRPr>
          </a:p>
        </p:txBody>
      </p:sp>
      <p:pic>
        <p:nvPicPr>
          <p:cNvPr descr="Slika na kojoj se prikazuje hladnjak, znak&#10;&#10;Opis je automatski generiran" id="311" name="Google Shape;311;p23"/>
          <p:cNvPicPr preferRelativeResize="0"/>
          <p:nvPr/>
        </p:nvPicPr>
        <p:blipFill rotWithShape="1">
          <a:blip r:embed="rId4">
            <a:alphaModFix/>
          </a:blip>
          <a:srcRect b="0" l="0" r="0" t="0"/>
          <a:stretch/>
        </p:blipFill>
        <p:spPr>
          <a:xfrm>
            <a:off x="4957175" y="247768"/>
            <a:ext cx="4300477" cy="2618363"/>
          </a:xfrm>
          <a:prstGeom prst="rect">
            <a:avLst/>
          </a:prstGeom>
          <a:noFill/>
          <a:ln>
            <a:noFill/>
          </a:ln>
        </p:spPr>
      </p:pic>
      <p:sp>
        <p:nvSpPr>
          <p:cNvPr id="312" name="Google Shape;312;p23"/>
          <p:cNvSpPr txBox="1"/>
          <p:nvPr/>
        </p:nvSpPr>
        <p:spPr>
          <a:xfrm>
            <a:off x="4999483" y="1171272"/>
            <a:ext cx="5325929"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Roko Perić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Ulica Petra Preradovića 13a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42 000 Varaždin</a:t>
            </a:r>
            <a:endParaRPr b="0" i="0" sz="1400" u="none" cap="none" strike="noStrike">
              <a:solidFill>
                <a:srgbClr val="000000"/>
              </a:solidFill>
              <a:latin typeface="Arial"/>
              <a:ea typeface="Arial"/>
              <a:cs typeface="Arial"/>
              <a:sym typeface="Arial"/>
            </a:endParaRPr>
          </a:p>
        </p:txBody>
      </p:sp>
      <p:pic>
        <p:nvPicPr>
          <p:cNvPr descr="Slika na kojoj se prikazuje hladnjak, znak&#10;&#10;Opis je automatski generiran" id="313" name="Google Shape;313;p23"/>
          <p:cNvPicPr preferRelativeResize="0"/>
          <p:nvPr/>
        </p:nvPicPr>
        <p:blipFill rotWithShape="1">
          <a:blip r:embed="rId4">
            <a:alphaModFix/>
          </a:blip>
          <a:srcRect b="0" l="0" r="0" t="0"/>
          <a:stretch/>
        </p:blipFill>
        <p:spPr>
          <a:xfrm>
            <a:off x="4912348" y="2946813"/>
            <a:ext cx="4300477" cy="2618363"/>
          </a:xfrm>
          <a:prstGeom prst="rect">
            <a:avLst/>
          </a:prstGeom>
          <a:noFill/>
          <a:ln>
            <a:noFill/>
          </a:ln>
        </p:spPr>
      </p:pic>
      <p:sp>
        <p:nvSpPr>
          <p:cNvPr id="314" name="Google Shape;314;p23"/>
          <p:cNvSpPr txBox="1"/>
          <p:nvPr/>
        </p:nvSpPr>
        <p:spPr>
          <a:xfrm>
            <a:off x="5262585" y="3796504"/>
            <a:ext cx="3572017"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Sara Tomić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Trg bana Jelačića 45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21 000 Split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Quattrocento Sans"/>
              <a:ea typeface="Quattrocento Sans"/>
              <a:cs typeface="Quattrocento Sans"/>
              <a:sym typeface="Quattrocento Sans"/>
            </a:endParaRPr>
          </a:p>
        </p:txBody>
      </p:sp>
      <p:pic>
        <p:nvPicPr>
          <p:cNvPr descr="Slika na kojoj se prikazuje igračka&#10;&#10;Opis je automatski generiran" id="315" name="Google Shape;315;p23"/>
          <p:cNvPicPr preferRelativeResize="0"/>
          <p:nvPr/>
        </p:nvPicPr>
        <p:blipFill rotWithShape="1">
          <a:blip r:embed="rId5">
            <a:alphaModFix/>
          </a:blip>
          <a:srcRect b="0" l="0" r="0" t="0"/>
          <a:stretch/>
        </p:blipFill>
        <p:spPr>
          <a:xfrm>
            <a:off x="9438968" y="2422963"/>
            <a:ext cx="2308089" cy="3142213"/>
          </a:xfrm>
          <a:prstGeom prst="rect">
            <a:avLst/>
          </a:prstGeom>
          <a:noFill/>
          <a:ln>
            <a:noFill/>
          </a:ln>
        </p:spPr>
      </p:pic>
      <p:sp>
        <p:nvSpPr>
          <p:cNvPr id="316" name="Google Shape;316;p23"/>
          <p:cNvSpPr/>
          <p:nvPr/>
        </p:nvSpPr>
        <p:spPr>
          <a:xfrm>
            <a:off x="2098574" y="2084757"/>
            <a:ext cx="1913841" cy="458967"/>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23"/>
          <p:cNvSpPr/>
          <p:nvPr/>
        </p:nvSpPr>
        <p:spPr>
          <a:xfrm>
            <a:off x="2350439" y="4739720"/>
            <a:ext cx="1277664" cy="424379"/>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23"/>
          <p:cNvSpPr/>
          <p:nvPr/>
        </p:nvSpPr>
        <p:spPr>
          <a:xfrm>
            <a:off x="6158112" y="2084757"/>
            <a:ext cx="1425678" cy="432301"/>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23"/>
          <p:cNvSpPr/>
          <p:nvPr/>
        </p:nvSpPr>
        <p:spPr>
          <a:xfrm>
            <a:off x="6390969" y="4741346"/>
            <a:ext cx="786580" cy="341412"/>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2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2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2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descr="Slika na kojoj se prikazuje hladnjak, znak&#10;&#10;Opis je automatski generiran" id="324" name="Google Shape;324;p24"/>
          <p:cNvPicPr preferRelativeResize="0"/>
          <p:nvPr/>
        </p:nvPicPr>
        <p:blipFill rotWithShape="1">
          <a:blip r:embed="rId3">
            <a:alphaModFix/>
          </a:blip>
          <a:srcRect b="0" l="0" r="0" t="0"/>
          <a:stretch/>
        </p:blipFill>
        <p:spPr>
          <a:xfrm>
            <a:off x="241433" y="639415"/>
            <a:ext cx="3842740" cy="2339668"/>
          </a:xfrm>
          <a:prstGeom prst="rect">
            <a:avLst/>
          </a:prstGeom>
          <a:noFill/>
          <a:ln>
            <a:noFill/>
          </a:ln>
        </p:spPr>
      </p:pic>
      <p:pic>
        <p:nvPicPr>
          <p:cNvPr descr="Slika na kojoj se prikazuje hladnjak, znak&#10;&#10;Opis je automatski generiran" id="325" name="Google Shape;325;p24"/>
          <p:cNvPicPr preferRelativeResize="0"/>
          <p:nvPr/>
        </p:nvPicPr>
        <p:blipFill rotWithShape="1">
          <a:blip r:embed="rId4">
            <a:alphaModFix/>
          </a:blip>
          <a:srcRect b="0" l="0" r="0" t="0"/>
          <a:stretch/>
        </p:blipFill>
        <p:spPr>
          <a:xfrm>
            <a:off x="262041" y="3186053"/>
            <a:ext cx="3823004" cy="2327651"/>
          </a:xfrm>
          <a:prstGeom prst="rect">
            <a:avLst/>
          </a:prstGeom>
          <a:noFill/>
          <a:ln>
            <a:noFill/>
          </a:ln>
        </p:spPr>
      </p:pic>
      <p:sp>
        <p:nvSpPr>
          <p:cNvPr id="326" name="Google Shape;326;p24"/>
          <p:cNvSpPr txBox="1"/>
          <p:nvPr/>
        </p:nvSpPr>
        <p:spPr>
          <a:xfrm>
            <a:off x="1374066" y="4134869"/>
            <a:ext cx="218080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Maja Marić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Trg sportova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10 000 Zagreb</a:t>
            </a:r>
            <a:endParaRPr b="0" i="0" sz="1400" u="none" cap="none" strike="noStrike">
              <a:solidFill>
                <a:srgbClr val="000000"/>
              </a:solidFill>
              <a:latin typeface="Arial"/>
              <a:ea typeface="Arial"/>
              <a:cs typeface="Arial"/>
              <a:sym typeface="Arial"/>
            </a:endParaRPr>
          </a:p>
        </p:txBody>
      </p:sp>
      <p:sp>
        <p:nvSpPr>
          <p:cNvPr id="327" name="Google Shape;327;p24"/>
          <p:cNvSpPr txBox="1"/>
          <p:nvPr/>
        </p:nvSpPr>
        <p:spPr>
          <a:xfrm>
            <a:off x="609534" y="1581423"/>
            <a:ext cx="294533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Ivan Horvat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Varaždinska ulica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42 220  Novi Marof</a:t>
            </a:r>
            <a:endParaRPr b="0" i="0" sz="1400" u="none" cap="none" strike="noStrike">
              <a:solidFill>
                <a:srgbClr val="000000"/>
              </a:solidFill>
              <a:latin typeface="Arial"/>
              <a:ea typeface="Arial"/>
              <a:cs typeface="Arial"/>
              <a:sym typeface="Arial"/>
            </a:endParaRPr>
          </a:p>
        </p:txBody>
      </p:sp>
      <p:pic>
        <p:nvPicPr>
          <p:cNvPr descr="Slika na kojoj se prikazuje hladnjak, znak&#10;&#10;Opis je automatski generiran" id="328" name="Google Shape;328;p24"/>
          <p:cNvPicPr preferRelativeResize="0"/>
          <p:nvPr/>
        </p:nvPicPr>
        <p:blipFill rotWithShape="1">
          <a:blip r:embed="rId3">
            <a:alphaModFix/>
          </a:blip>
          <a:srcRect b="0" l="0" r="0" t="0"/>
          <a:stretch/>
        </p:blipFill>
        <p:spPr>
          <a:xfrm>
            <a:off x="7940219" y="639415"/>
            <a:ext cx="3842739" cy="2339668"/>
          </a:xfrm>
          <a:prstGeom prst="rect">
            <a:avLst/>
          </a:prstGeom>
          <a:noFill/>
          <a:ln>
            <a:noFill/>
          </a:ln>
        </p:spPr>
      </p:pic>
      <p:sp>
        <p:nvSpPr>
          <p:cNvPr id="329" name="Google Shape;329;p24"/>
          <p:cNvSpPr txBox="1"/>
          <p:nvPr/>
        </p:nvSpPr>
        <p:spPr>
          <a:xfrm>
            <a:off x="7966292" y="1396898"/>
            <a:ext cx="3919752" cy="12140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Roko Perić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Ulica Petra Preradovića 13a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42 000 Varaždin</a:t>
            </a:r>
            <a:endParaRPr b="0" i="0" sz="1400" u="none" cap="none" strike="noStrike">
              <a:solidFill>
                <a:srgbClr val="000000"/>
              </a:solidFill>
              <a:latin typeface="Arial"/>
              <a:ea typeface="Arial"/>
              <a:cs typeface="Arial"/>
              <a:sym typeface="Arial"/>
            </a:endParaRPr>
          </a:p>
        </p:txBody>
      </p:sp>
      <p:pic>
        <p:nvPicPr>
          <p:cNvPr descr="Slika na kojoj se prikazuje hladnjak, znak&#10;&#10;Opis je automatski generiran" id="330" name="Google Shape;330;p24"/>
          <p:cNvPicPr preferRelativeResize="0"/>
          <p:nvPr/>
        </p:nvPicPr>
        <p:blipFill rotWithShape="1">
          <a:blip r:embed="rId4">
            <a:alphaModFix/>
          </a:blip>
          <a:srcRect b="0" l="0" r="0" t="0"/>
          <a:stretch/>
        </p:blipFill>
        <p:spPr>
          <a:xfrm>
            <a:off x="7966292" y="3186053"/>
            <a:ext cx="3823003" cy="2327651"/>
          </a:xfrm>
          <a:prstGeom prst="rect">
            <a:avLst/>
          </a:prstGeom>
          <a:noFill/>
          <a:ln>
            <a:noFill/>
          </a:ln>
        </p:spPr>
      </p:pic>
      <p:sp>
        <p:nvSpPr>
          <p:cNvPr id="331" name="Google Shape;331;p24"/>
          <p:cNvSpPr txBox="1"/>
          <p:nvPr/>
        </p:nvSpPr>
        <p:spPr>
          <a:xfrm>
            <a:off x="8239432" y="4030241"/>
            <a:ext cx="314481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Sara Tomić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Trg bana Jelačića 45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21 000 Split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1"/>
              </a:solidFill>
              <a:latin typeface="Quattrocento Sans"/>
              <a:ea typeface="Quattrocento Sans"/>
              <a:cs typeface="Quattrocento Sans"/>
              <a:sym typeface="Quattrocento Sans"/>
            </a:endParaRPr>
          </a:p>
        </p:txBody>
      </p:sp>
      <p:sp>
        <p:nvSpPr>
          <p:cNvPr id="332" name="Google Shape;332;p24"/>
          <p:cNvSpPr/>
          <p:nvPr/>
        </p:nvSpPr>
        <p:spPr>
          <a:xfrm>
            <a:off x="4251782" y="1018070"/>
            <a:ext cx="2356836" cy="533772"/>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3" name="Google Shape;333;p24"/>
          <p:cNvSpPr/>
          <p:nvPr/>
        </p:nvSpPr>
        <p:spPr>
          <a:xfrm>
            <a:off x="2434746" y="2306675"/>
            <a:ext cx="220397" cy="356692"/>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p24"/>
          <p:cNvSpPr txBox="1"/>
          <p:nvPr/>
        </p:nvSpPr>
        <p:spPr>
          <a:xfrm>
            <a:off x="609534" y="1581423"/>
            <a:ext cx="294533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Ivan Horvat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Varaždinska ulica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42 220  </a:t>
            </a:r>
            <a:r>
              <a:rPr b="1" i="0" lang="hr-HR" sz="2400" u="none" cap="none" strike="noStrike">
                <a:solidFill>
                  <a:srgbClr val="FF0000"/>
                </a:solidFill>
                <a:latin typeface="Quattrocento Sans"/>
                <a:ea typeface="Quattrocento Sans"/>
                <a:cs typeface="Quattrocento Sans"/>
                <a:sym typeface="Quattrocento Sans"/>
              </a:rPr>
              <a:t>N</a:t>
            </a:r>
            <a:r>
              <a:rPr b="0" i="0" lang="hr-HR" sz="2400" u="none" cap="none" strike="noStrike">
                <a:solidFill>
                  <a:schemeClr val="accent1"/>
                </a:solidFill>
                <a:latin typeface="Quattrocento Sans"/>
                <a:ea typeface="Quattrocento Sans"/>
                <a:cs typeface="Quattrocento Sans"/>
                <a:sym typeface="Quattrocento Sans"/>
              </a:rPr>
              <a:t>ovi </a:t>
            </a:r>
            <a:r>
              <a:rPr b="1" i="0" lang="hr-HR" sz="2400" u="none" cap="none" strike="noStrike">
                <a:solidFill>
                  <a:srgbClr val="FF0000"/>
                </a:solidFill>
                <a:latin typeface="Quattrocento Sans"/>
                <a:ea typeface="Quattrocento Sans"/>
                <a:cs typeface="Quattrocento Sans"/>
                <a:sym typeface="Quattrocento Sans"/>
              </a:rPr>
              <a:t>M</a:t>
            </a:r>
            <a:r>
              <a:rPr b="0" i="0" lang="hr-HR" sz="2400" u="none" cap="none" strike="noStrike">
                <a:solidFill>
                  <a:schemeClr val="accent1"/>
                </a:solidFill>
                <a:latin typeface="Quattrocento Sans"/>
                <a:ea typeface="Quattrocento Sans"/>
                <a:cs typeface="Quattrocento Sans"/>
                <a:sym typeface="Quattrocento Sans"/>
              </a:rPr>
              <a:t>arof</a:t>
            </a:r>
            <a:endParaRPr b="0" i="0" sz="1400" u="none" cap="none" strike="noStrike">
              <a:solidFill>
                <a:srgbClr val="000000"/>
              </a:solidFill>
              <a:latin typeface="Arial"/>
              <a:ea typeface="Arial"/>
              <a:cs typeface="Arial"/>
              <a:sym typeface="Arial"/>
            </a:endParaRPr>
          </a:p>
        </p:txBody>
      </p:sp>
      <p:sp>
        <p:nvSpPr>
          <p:cNvPr id="335" name="Google Shape;335;p24"/>
          <p:cNvSpPr txBox="1"/>
          <p:nvPr/>
        </p:nvSpPr>
        <p:spPr>
          <a:xfrm>
            <a:off x="1374066" y="4134869"/>
            <a:ext cx="218080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Maja Marić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Trg sportova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10 000 </a:t>
            </a:r>
            <a:r>
              <a:rPr b="1" i="0" lang="hr-HR" sz="2400" u="none" cap="none" strike="noStrike">
                <a:solidFill>
                  <a:srgbClr val="FF0000"/>
                </a:solidFill>
                <a:latin typeface="Quattrocento Sans"/>
                <a:ea typeface="Quattrocento Sans"/>
                <a:cs typeface="Quattrocento Sans"/>
                <a:sym typeface="Quattrocento Sans"/>
              </a:rPr>
              <a:t>Z</a:t>
            </a:r>
            <a:r>
              <a:rPr b="0" i="0" lang="hr-HR" sz="2400" u="none" cap="none" strike="noStrike">
                <a:solidFill>
                  <a:schemeClr val="accent1"/>
                </a:solidFill>
                <a:latin typeface="Quattrocento Sans"/>
                <a:ea typeface="Quattrocento Sans"/>
                <a:cs typeface="Quattrocento Sans"/>
                <a:sym typeface="Quattrocento Sans"/>
              </a:rPr>
              <a:t>agreb</a:t>
            </a:r>
            <a:endParaRPr b="0" i="0" sz="1400" u="none" cap="none" strike="noStrike">
              <a:solidFill>
                <a:srgbClr val="000000"/>
              </a:solidFill>
              <a:latin typeface="Arial"/>
              <a:ea typeface="Arial"/>
              <a:cs typeface="Arial"/>
              <a:sym typeface="Arial"/>
            </a:endParaRPr>
          </a:p>
        </p:txBody>
      </p:sp>
      <p:sp>
        <p:nvSpPr>
          <p:cNvPr id="336" name="Google Shape;336;p24"/>
          <p:cNvSpPr txBox="1"/>
          <p:nvPr/>
        </p:nvSpPr>
        <p:spPr>
          <a:xfrm>
            <a:off x="7966292" y="1396898"/>
            <a:ext cx="3919752" cy="12140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Roko Perić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Ulica Petra Preradovića 13a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42 000 </a:t>
            </a:r>
            <a:r>
              <a:rPr b="0" i="0" lang="hr-HR" sz="2400" u="none" cap="none" strike="noStrike">
                <a:solidFill>
                  <a:srgbClr val="FF0000"/>
                </a:solidFill>
                <a:latin typeface="Quattrocento Sans"/>
                <a:ea typeface="Quattrocento Sans"/>
                <a:cs typeface="Quattrocento Sans"/>
                <a:sym typeface="Quattrocento Sans"/>
              </a:rPr>
              <a:t>V</a:t>
            </a:r>
            <a:r>
              <a:rPr b="0" i="0" lang="hr-HR" sz="2400" u="none" cap="none" strike="noStrike">
                <a:solidFill>
                  <a:schemeClr val="accent1"/>
                </a:solidFill>
                <a:latin typeface="Quattrocento Sans"/>
                <a:ea typeface="Quattrocento Sans"/>
                <a:cs typeface="Quattrocento Sans"/>
                <a:sym typeface="Quattrocento Sans"/>
              </a:rPr>
              <a:t>araždin</a:t>
            </a:r>
            <a:endParaRPr b="0" i="0" sz="1400" u="none" cap="none" strike="noStrike">
              <a:solidFill>
                <a:srgbClr val="000000"/>
              </a:solidFill>
              <a:latin typeface="Arial"/>
              <a:ea typeface="Arial"/>
              <a:cs typeface="Arial"/>
              <a:sym typeface="Arial"/>
            </a:endParaRPr>
          </a:p>
        </p:txBody>
      </p:sp>
      <p:sp>
        <p:nvSpPr>
          <p:cNvPr id="337" name="Google Shape;337;p24"/>
          <p:cNvSpPr txBox="1"/>
          <p:nvPr/>
        </p:nvSpPr>
        <p:spPr>
          <a:xfrm>
            <a:off x="8239432" y="4030241"/>
            <a:ext cx="314481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Sara Tomić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Trg bana Jelačića 45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hr-HR" sz="2400" u="none" cap="none" strike="noStrike">
                <a:solidFill>
                  <a:schemeClr val="accent1"/>
                </a:solidFill>
                <a:latin typeface="Quattrocento Sans"/>
                <a:ea typeface="Quattrocento Sans"/>
                <a:cs typeface="Quattrocento Sans"/>
                <a:sym typeface="Quattrocento Sans"/>
              </a:rPr>
              <a:t>21 000 </a:t>
            </a:r>
            <a:r>
              <a:rPr b="1" i="0" lang="hr-HR" sz="2400" u="none" cap="none" strike="noStrike">
                <a:solidFill>
                  <a:srgbClr val="FF0000"/>
                </a:solidFill>
                <a:latin typeface="Quattrocento Sans"/>
                <a:ea typeface="Quattrocento Sans"/>
                <a:cs typeface="Quattrocento Sans"/>
                <a:sym typeface="Quattrocento Sans"/>
              </a:rPr>
              <a:t>S</a:t>
            </a:r>
            <a:r>
              <a:rPr b="0" i="0" lang="hr-HR" sz="2400" u="none" cap="none" strike="noStrike">
                <a:solidFill>
                  <a:schemeClr val="accent1"/>
                </a:solidFill>
                <a:latin typeface="Quattrocento Sans"/>
                <a:ea typeface="Quattrocento Sans"/>
                <a:cs typeface="Quattrocento Sans"/>
                <a:sym typeface="Quattrocento Sans"/>
              </a:rPr>
              <a:t>plit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1"/>
              </a:solidFill>
              <a:latin typeface="Quattrocento Sans"/>
              <a:ea typeface="Quattrocento Sans"/>
              <a:cs typeface="Quattrocento Sans"/>
              <a:sym typeface="Quattrocento Sans"/>
            </a:endParaRPr>
          </a:p>
        </p:txBody>
      </p:sp>
      <p:sp>
        <p:nvSpPr>
          <p:cNvPr id="338" name="Google Shape;338;p24"/>
          <p:cNvSpPr txBox="1"/>
          <p:nvPr/>
        </p:nvSpPr>
        <p:spPr>
          <a:xfrm>
            <a:off x="4170152" y="960078"/>
            <a:ext cx="3823003"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hr-HR" sz="3200" u="none" cap="none" strike="noStrike">
                <a:solidFill>
                  <a:srgbClr val="3991C7"/>
                </a:solidFill>
                <a:latin typeface="Quattrocento Sans"/>
                <a:ea typeface="Quattrocento Sans"/>
                <a:cs typeface="Quattrocento Sans"/>
                <a:sym typeface="Quattrocento Sans"/>
              </a:rPr>
              <a:t>Imena mjesta pišemo velikim početnim slovom osim riječi </a:t>
            </a:r>
            <a:r>
              <a:rPr b="0" i="1" lang="hr-HR" sz="3200" u="none" cap="none" strike="noStrike">
                <a:solidFill>
                  <a:srgbClr val="3991C7"/>
                </a:solidFill>
                <a:latin typeface="Quattrocento Sans"/>
                <a:ea typeface="Quattrocento Sans"/>
                <a:cs typeface="Quattrocento Sans"/>
                <a:sym typeface="Quattrocento Sans"/>
              </a:rPr>
              <a:t>u, i, na</a:t>
            </a:r>
            <a:r>
              <a:rPr b="0" i="0" lang="hr-HR" sz="3200" u="none" cap="none" strike="noStrike">
                <a:solidFill>
                  <a:srgbClr val="3991C7"/>
                </a:solidFill>
                <a:latin typeface="Quattrocento Sans"/>
                <a:ea typeface="Quattrocento Sans"/>
                <a:cs typeface="Quattrocento Sans"/>
                <a:sym typeface="Quattrocento Sans"/>
              </a:rPr>
              <a:t>. </a:t>
            </a:r>
            <a:endParaRPr b="0" i="0" sz="1400" u="none" cap="none" strike="noStrike">
              <a:solidFill>
                <a:srgbClr val="000000"/>
              </a:solidFill>
              <a:latin typeface="Arial"/>
              <a:ea typeface="Arial"/>
              <a:cs typeface="Arial"/>
              <a:sym typeface="Arial"/>
            </a:endParaRPr>
          </a:p>
        </p:txBody>
      </p:sp>
      <p:sp>
        <p:nvSpPr>
          <p:cNvPr id="339" name="Google Shape;339;p24"/>
          <p:cNvSpPr txBox="1"/>
          <p:nvPr/>
        </p:nvSpPr>
        <p:spPr>
          <a:xfrm>
            <a:off x="4170152" y="960078"/>
            <a:ext cx="3823003"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hr-HR" sz="3200" u="none" cap="none" strike="noStrike">
                <a:solidFill>
                  <a:srgbClr val="3991C7"/>
                </a:solidFill>
                <a:latin typeface="Quattrocento Sans"/>
                <a:ea typeface="Quattrocento Sans"/>
                <a:cs typeface="Quattrocento Sans"/>
                <a:sym typeface="Quattrocento Sans"/>
              </a:rPr>
              <a:t>Imena mjesta pišemo </a:t>
            </a:r>
            <a:r>
              <a:rPr b="0" i="0" lang="hr-HR" sz="3200" u="none" cap="none" strike="noStrike">
                <a:solidFill>
                  <a:srgbClr val="FF0000"/>
                </a:solidFill>
                <a:latin typeface="Quattrocento Sans"/>
                <a:ea typeface="Quattrocento Sans"/>
                <a:cs typeface="Quattrocento Sans"/>
                <a:sym typeface="Quattrocento Sans"/>
              </a:rPr>
              <a:t>velikim početnim slovom</a:t>
            </a:r>
            <a:r>
              <a:rPr b="0" i="0" lang="hr-HR" sz="3200" u="none" cap="none" strike="noStrike">
                <a:solidFill>
                  <a:srgbClr val="3991C7"/>
                </a:solidFill>
                <a:latin typeface="Quattrocento Sans"/>
                <a:ea typeface="Quattrocento Sans"/>
                <a:cs typeface="Quattrocento Sans"/>
                <a:sym typeface="Quattrocento Sans"/>
              </a:rPr>
              <a:t> osim riječi </a:t>
            </a:r>
            <a:r>
              <a:rPr b="0" i="1" lang="hr-HR" sz="3200" u="none" cap="none" strike="noStrike">
                <a:solidFill>
                  <a:srgbClr val="3991C7"/>
                </a:solidFill>
                <a:latin typeface="Quattrocento Sans"/>
                <a:ea typeface="Quattrocento Sans"/>
                <a:cs typeface="Quattrocento Sans"/>
                <a:sym typeface="Quattrocento Sans"/>
              </a:rPr>
              <a:t>u, i, na.</a:t>
            </a:r>
            <a:endParaRPr b="0" i="0" sz="3200" u="none" cap="none" strike="noStrike">
              <a:solidFill>
                <a:srgbClr val="3991C7"/>
              </a:solidFill>
              <a:latin typeface="Quattrocento Sans"/>
              <a:ea typeface="Quattrocento Sans"/>
              <a:cs typeface="Quattrocento Sans"/>
              <a:sym typeface="Quattrocento Sans"/>
            </a:endParaRPr>
          </a:p>
        </p:txBody>
      </p:sp>
      <p:sp>
        <p:nvSpPr>
          <p:cNvPr id="340" name="Google Shape;340;p24"/>
          <p:cNvSpPr txBox="1"/>
          <p:nvPr/>
        </p:nvSpPr>
        <p:spPr>
          <a:xfrm>
            <a:off x="4100694" y="2923511"/>
            <a:ext cx="3823003"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hr-HR" sz="3200" u="none" cap="none" strike="noStrike">
                <a:solidFill>
                  <a:srgbClr val="3991C7"/>
                </a:solidFill>
                <a:latin typeface="Quattrocento Sans"/>
                <a:ea typeface="Quattrocento Sans"/>
                <a:cs typeface="Quattrocento Sans"/>
                <a:sym typeface="Quattrocento Sans"/>
              </a:rPr>
              <a:t>Ako se ime mjesta sastoji od dvije riječi, obje riječi pišemo velikim početnim slovom.</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2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pic>
        <p:nvPicPr>
          <p:cNvPr descr="Slika na kojoj se prikazuje hladnjak, znak&#10;&#10;Opis je automatski generiran" id="345" name="Google Shape;345;p25"/>
          <p:cNvPicPr preferRelativeResize="0"/>
          <p:nvPr/>
        </p:nvPicPr>
        <p:blipFill rotWithShape="1">
          <a:blip r:embed="rId3">
            <a:alphaModFix/>
          </a:blip>
          <a:srcRect b="0" l="0" r="0" t="0"/>
          <a:stretch/>
        </p:blipFill>
        <p:spPr>
          <a:xfrm>
            <a:off x="550606" y="275866"/>
            <a:ext cx="4207806" cy="2561940"/>
          </a:xfrm>
          <a:prstGeom prst="rect">
            <a:avLst/>
          </a:prstGeom>
          <a:noFill/>
          <a:ln>
            <a:noFill/>
          </a:ln>
        </p:spPr>
      </p:pic>
      <p:pic>
        <p:nvPicPr>
          <p:cNvPr descr="Slika na kojoj se prikazuje hladnjak, znak&#10;&#10;Opis je automatski generiran" id="346" name="Google Shape;346;p25"/>
          <p:cNvPicPr preferRelativeResize="0"/>
          <p:nvPr/>
        </p:nvPicPr>
        <p:blipFill rotWithShape="1">
          <a:blip r:embed="rId3">
            <a:alphaModFix/>
          </a:blip>
          <a:srcRect b="0" l="0" r="0" t="0"/>
          <a:stretch/>
        </p:blipFill>
        <p:spPr>
          <a:xfrm>
            <a:off x="550605" y="2951002"/>
            <a:ext cx="4207807" cy="2561940"/>
          </a:xfrm>
          <a:prstGeom prst="rect">
            <a:avLst/>
          </a:prstGeom>
          <a:noFill/>
          <a:ln>
            <a:noFill/>
          </a:ln>
        </p:spPr>
      </p:pic>
      <p:sp>
        <p:nvSpPr>
          <p:cNvPr id="347" name="Google Shape;347;p25"/>
          <p:cNvSpPr txBox="1"/>
          <p:nvPr/>
        </p:nvSpPr>
        <p:spPr>
          <a:xfrm>
            <a:off x="1370297" y="3827035"/>
            <a:ext cx="310402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Maja Marić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Trg sportova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10 000 Zagreb</a:t>
            </a:r>
            <a:endParaRPr b="0" i="0" sz="1400" u="none" cap="none" strike="noStrike">
              <a:solidFill>
                <a:srgbClr val="000000"/>
              </a:solidFill>
              <a:latin typeface="Arial"/>
              <a:ea typeface="Arial"/>
              <a:cs typeface="Arial"/>
              <a:sym typeface="Arial"/>
            </a:endParaRPr>
          </a:p>
        </p:txBody>
      </p:sp>
      <p:sp>
        <p:nvSpPr>
          <p:cNvPr id="348" name="Google Shape;348;p25"/>
          <p:cNvSpPr txBox="1"/>
          <p:nvPr/>
        </p:nvSpPr>
        <p:spPr>
          <a:xfrm>
            <a:off x="923053" y="1171272"/>
            <a:ext cx="358956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Ivan Horvat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Varaždinska ulica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42 220 Novi Marof</a:t>
            </a:r>
            <a:endParaRPr b="0" i="0" sz="1400" u="none" cap="none" strike="noStrike">
              <a:solidFill>
                <a:srgbClr val="000000"/>
              </a:solidFill>
              <a:latin typeface="Arial"/>
              <a:ea typeface="Arial"/>
              <a:cs typeface="Arial"/>
              <a:sym typeface="Arial"/>
            </a:endParaRPr>
          </a:p>
        </p:txBody>
      </p:sp>
      <p:pic>
        <p:nvPicPr>
          <p:cNvPr descr="Slika na kojoj se prikazuje hladnjak, znak&#10;&#10;Opis je automatski generiran" id="349" name="Google Shape;349;p25"/>
          <p:cNvPicPr preferRelativeResize="0"/>
          <p:nvPr/>
        </p:nvPicPr>
        <p:blipFill rotWithShape="1">
          <a:blip r:embed="rId4">
            <a:alphaModFix/>
          </a:blip>
          <a:srcRect b="0" l="0" r="0" t="0"/>
          <a:stretch/>
        </p:blipFill>
        <p:spPr>
          <a:xfrm>
            <a:off x="4957175" y="247768"/>
            <a:ext cx="4300477" cy="2618363"/>
          </a:xfrm>
          <a:prstGeom prst="rect">
            <a:avLst/>
          </a:prstGeom>
          <a:noFill/>
          <a:ln>
            <a:noFill/>
          </a:ln>
        </p:spPr>
      </p:pic>
      <p:sp>
        <p:nvSpPr>
          <p:cNvPr id="350" name="Google Shape;350;p25"/>
          <p:cNvSpPr txBox="1"/>
          <p:nvPr/>
        </p:nvSpPr>
        <p:spPr>
          <a:xfrm>
            <a:off x="4999483" y="1171272"/>
            <a:ext cx="5325929"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Roko Perić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Ulica Petra Preradovića 13a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42 000 Varaždin</a:t>
            </a:r>
            <a:endParaRPr b="0" i="0" sz="1400" u="none" cap="none" strike="noStrike">
              <a:solidFill>
                <a:srgbClr val="000000"/>
              </a:solidFill>
              <a:latin typeface="Arial"/>
              <a:ea typeface="Arial"/>
              <a:cs typeface="Arial"/>
              <a:sym typeface="Arial"/>
            </a:endParaRPr>
          </a:p>
        </p:txBody>
      </p:sp>
      <p:pic>
        <p:nvPicPr>
          <p:cNvPr descr="Slika na kojoj se prikazuje hladnjak, znak&#10;&#10;Opis je automatski generiran" id="351" name="Google Shape;351;p25"/>
          <p:cNvPicPr preferRelativeResize="0"/>
          <p:nvPr/>
        </p:nvPicPr>
        <p:blipFill rotWithShape="1">
          <a:blip r:embed="rId4">
            <a:alphaModFix/>
          </a:blip>
          <a:srcRect b="0" l="0" r="0" t="0"/>
          <a:stretch/>
        </p:blipFill>
        <p:spPr>
          <a:xfrm>
            <a:off x="4912348" y="2946813"/>
            <a:ext cx="4300477" cy="2618363"/>
          </a:xfrm>
          <a:prstGeom prst="rect">
            <a:avLst/>
          </a:prstGeom>
          <a:noFill/>
          <a:ln>
            <a:noFill/>
          </a:ln>
        </p:spPr>
      </p:pic>
      <p:sp>
        <p:nvSpPr>
          <p:cNvPr id="352" name="Google Shape;352;p25"/>
          <p:cNvSpPr txBox="1"/>
          <p:nvPr/>
        </p:nvSpPr>
        <p:spPr>
          <a:xfrm>
            <a:off x="5262585" y="3796504"/>
            <a:ext cx="3572017"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Sara Tomić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Trg bana Jelačića 45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21 000 Split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Quattrocento Sans"/>
              <a:ea typeface="Quattrocento Sans"/>
              <a:cs typeface="Quattrocento Sans"/>
              <a:sym typeface="Quattrocento Sans"/>
            </a:endParaRPr>
          </a:p>
        </p:txBody>
      </p:sp>
      <p:pic>
        <p:nvPicPr>
          <p:cNvPr descr="Slika na kojoj se prikazuje igračka&#10;&#10;Opis je automatski generiran" id="353" name="Google Shape;353;p25"/>
          <p:cNvPicPr preferRelativeResize="0"/>
          <p:nvPr/>
        </p:nvPicPr>
        <p:blipFill rotWithShape="1">
          <a:blip r:embed="rId5">
            <a:alphaModFix/>
          </a:blip>
          <a:srcRect b="0" l="0" r="0" t="0"/>
          <a:stretch/>
        </p:blipFill>
        <p:spPr>
          <a:xfrm>
            <a:off x="9438968" y="2422963"/>
            <a:ext cx="2308089" cy="3142213"/>
          </a:xfrm>
          <a:prstGeom prst="rect">
            <a:avLst/>
          </a:prstGeom>
          <a:noFill/>
          <a:ln>
            <a:noFill/>
          </a:ln>
        </p:spPr>
      </p:pic>
      <p:sp>
        <p:nvSpPr>
          <p:cNvPr id="354" name="Google Shape;354;p25"/>
          <p:cNvSpPr/>
          <p:nvPr/>
        </p:nvSpPr>
        <p:spPr>
          <a:xfrm>
            <a:off x="803995" y="1616276"/>
            <a:ext cx="3315721" cy="458967"/>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5" name="Google Shape;355;p25"/>
          <p:cNvSpPr/>
          <p:nvPr/>
        </p:nvSpPr>
        <p:spPr>
          <a:xfrm>
            <a:off x="5011801" y="1633569"/>
            <a:ext cx="4201024" cy="467552"/>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5"/>
          <p:cNvSpPr/>
          <p:nvPr/>
        </p:nvSpPr>
        <p:spPr>
          <a:xfrm>
            <a:off x="1259127" y="4303381"/>
            <a:ext cx="2917418" cy="432301"/>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25"/>
          <p:cNvSpPr/>
          <p:nvPr/>
        </p:nvSpPr>
        <p:spPr>
          <a:xfrm>
            <a:off x="5262585" y="4319582"/>
            <a:ext cx="3242718" cy="399902"/>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2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2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2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2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descr="Slika na kojoj se prikazuje hladnjak, znak&#10;&#10;Opis je automatski generiran" id="362" name="Google Shape;362;p26"/>
          <p:cNvPicPr preferRelativeResize="0"/>
          <p:nvPr/>
        </p:nvPicPr>
        <p:blipFill rotWithShape="1">
          <a:blip r:embed="rId3">
            <a:alphaModFix/>
          </a:blip>
          <a:srcRect b="0" l="0" r="0" t="0"/>
          <a:stretch/>
        </p:blipFill>
        <p:spPr>
          <a:xfrm>
            <a:off x="550606" y="275866"/>
            <a:ext cx="4207806" cy="2561940"/>
          </a:xfrm>
          <a:prstGeom prst="rect">
            <a:avLst/>
          </a:prstGeom>
          <a:noFill/>
          <a:ln>
            <a:noFill/>
          </a:ln>
        </p:spPr>
      </p:pic>
      <p:pic>
        <p:nvPicPr>
          <p:cNvPr descr="Slika na kojoj se prikazuje hladnjak, znak&#10;&#10;Opis je automatski generiran" id="363" name="Google Shape;363;p26"/>
          <p:cNvPicPr preferRelativeResize="0"/>
          <p:nvPr/>
        </p:nvPicPr>
        <p:blipFill rotWithShape="1">
          <a:blip r:embed="rId3">
            <a:alphaModFix/>
          </a:blip>
          <a:srcRect b="0" l="0" r="0" t="0"/>
          <a:stretch/>
        </p:blipFill>
        <p:spPr>
          <a:xfrm>
            <a:off x="550605" y="2951002"/>
            <a:ext cx="4207807" cy="2561940"/>
          </a:xfrm>
          <a:prstGeom prst="rect">
            <a:avLst/>
          </a:prstGeom>
          <a:noFill/>
          <a:ln>
            <a:noFill/>
          </a:ln>
        </p:spPr>
      </p:pic>
      <p:pic>
        <p:nvPicPr>
          <p:cNvPr descr="Slika na kojoj se prikazuje hladnjak, znak&#10;&#10;Opis je automatski generiran" id="364" name="Google Shape;364;p26"/>
          <p:cNvPicPr preferRelativeResize="0"/>
          <p:nvPr/>
        </p:nvPicPr>
        <p:blipFill rotWithShape="1">
          <a:blip r:embed="rId4">
            <a:alphaModFix/>
          </a:blip>
          <a:srcRect b="0" l="0" r="0" t="0"/>
          <a:stretch/>
        </p:blipFill>
        <p:spPr>
          <a:xfrm>
            <a:off x="4850946" y="247768"/>
            <a:ext cx="4506955" cy="2618363"/>
          </a:xfrm>
          <a:prstGeom prst="rect">
            <a:avLst/>
          </a:prstGeom>
          <a:noFill/>
          <a:ln>
            <a:noFill/>
          </a:ln>
        </p:spPr>
      </p:pic>
      <p:pic>
        <p:nvPicPr>
          <p:cNvPr descr="Slika na kojoj se prikazuje hladnjak, znak&#10;&#10;Opis je automatski generiran" id="365" name="Google Shape;365;p26"/>
          <p:cNvPicPr preferRelativeResize="0"/>
          <p:nvPr/>
        </p:nvPicPr>
        <p:blipFill rotWithShape="1">
          <a:blip r:embed="rId5">
            <a:alphaModFix/>
          </a:blip>
          <a:srcRect b="0" l="0" r="0" t="0"/>
          <a:stretch/>
        </p:blipFill>
        <p:spPr>
          <a:xfrm>
            <a:off x="4850947" y="2936980"/>
            <a:ext cx="4588022" cy="2618363"/>
          </a:xfrm>
          <a:prstGeom prst="rect">
            <a:avLst/>
          </a:prstGeom>
          <a:noFill/>
          <a:ln>
            <a:noFill/>
          </a:ln>
        </p:spPr>
      </p:pic>
      <p:pic>
        <p:nvPicPr>
          <p:cNvPr descr="Slika na kojoj se prikazuje igračka&#10;&#10;Opis je automatski generiran" id="366" name="Google Shape;366;p26"/>
          <p:cNvPicPr preferRelativeResize="0"/>
          <p:nvPr/>
        </p:nvPicPr>
        <p:blipFill rotWithShape="1">
          <a:blip r:embed="rId6">
            <a:alphaModFix/>
          </a:blip>
          <a:srcRect b="0" l="0" r="0" t="0"/>
          <a:stretch/>
        </p:blipFill>
        <p:spPr>
          <a:xfrm>
            <a:off x="9438968" y="2422963"/>
            <a:ext cx="2308089" cy="3142213"/>
          </a:xfrm>
          <a:prstGeom prst="rect">
            <a:avLst/>
          </a:prstGeom>
          <a:noFill/>
          <a:ln>
            <a:noFill/>
          </a:ln>
        </p:spPr>
      </p:pic>
      <p:sp>
        <p:nvSpPr>
          <p:cNvPr id="367" name="Google Shape;367;p26"/>
          <p:cNvSpPr txBox="1"/>
          <p:nvPr/>
        </p:nvSpPr>
        <p:spPr>
          <a:xfrm>
            <a:off x="1278195" y="1174982"/>
            <a:ext cx="339915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Ivan Horvat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Varaždinska ulica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42 220 Novi Marof</a:t>
            </a:r>
            <a:endParaRPr b="0" i="0" sz="1400" u="none" cap="none" strike="noStrike">
              <a:solidFill>
                <a:srgbClr val="000000"/>
              </a:solidFill>
              <a:latin typeface="Arial"/>
              <a:ea typeface="Arial"/>
              <a:cs typeface="Arial"/>
              <a:sym typeface="Arial"/>
            </a:endParaRPr>
          </a:p>
        </p:txBody>
      </p:sp>
      <p:sp>
        <p:nvSpPr>
          <p:cNvPr id="368" name="Google Shape;368;p26"/>
          <p:cNvSpPr txBox="1"/>
          <p:nvPr/>
        </p:nvSpPr>
        <p:spPr>
          <a:xfrm>
            <a:off x="1278195" y="1174982"/>
            <a:ext cx="339915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Ivan Horvat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rgbClr val="FF0000"/>
                </a:solidFill>
                <a:latin typeface="Quattrocento Sans"/>
                <a:ea typeface="Quattrocento Sans"/>
                <a:cs typeface="Quattrocento Sans"/>
                <a:sym typeface="Quattrocento Sans"/>
              </a:rPr>
              <a:t>V</a:t>
            </a:r>
            <a:r>
              <a:rPr b="0" i="0" lang="hr-HR" sz="2800" u="none" cap="none" strike="noStrike">
                <a:solidFill>
                  <a:schemeClr val="accent1"/>
                </a:solidFill>
                <a:latin typeface="Quattrocento Sans"/>
                <a:ea typeface="Quattrocento Sans"/>
                <a:cs typeface="Quattrocento Sans"/>
                <a:sym typeface="Quattrocento Sans"/>
              </a:rPr>
              <a:t>araždinska ulica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42 220 Novi Marof</a:t>
            </a:r>
            <a:endParaRPr b="0" i="0" sz="1400" u="none" cap="none" strike="noStrike">
              <a:solidFill>
                <a:srgbClr val="000000"/>
              </a:solidFill>
              <a:latin typeface="Arial"/>
              <a:ea typeface="Arial"/>
              <a:cs typeface="Arial"/>
              <a:sym typeface="Arial"/>
            </a:endParaRPr>
          </a:p>
        </p:txBody>
      </p:sp>
      <p:sp>
        <p:nvSpPr>
          <p:cNvPr id="369" name="Google Shape;369;p26"/>
          <p:cNvSpPr txBox="1"/>
          <p:nvPr/>
        </p:nvSpPr>
        <p:spPr>
          <a:xfrm>
            <a:off x="4994804" y="1178328"/>
            <a:ext cx="4381373"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Roko Perić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Ulica Petra Preradovića 13a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42 000 Varaždin</a:t>
            </a:r>
            <a:endParaRPr b="0" i="0" sz="1400" u="none" cap="none" strike="noStrike">
              <a:solidFill>
                <a:srgbClr val="000000"/>
              </a:solidFill>
              <a:latin typeface="Arial"/>
              <a:ea typeface="Arial"/>
              <a:cs typeface="Arial"/>
              <a:sym typeface="Arial"/>
            </a:endParaRPr>
          </a:p>
        </p:txBody>
      </p:sp>
      <p:sp>
        <p:nvSpPr>
          <p:cNvPr id="370" name="Google Shape;370;p26"/>
          <p:cNvSpPr txBox="1"/>
          <p:nvPr/>
        </p:nvSpPr>
        <p:spPr>
          <a:xfrm>
            <a:off x="4994804" y="1178328"/>
            <a:ext cx="4381373"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Roko Perić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rgbClr val="FF0000"/>
                </a:solidFill>
                <a:latin typeface="Quattrocento Sans"/>
                <a:ea typeface="Quattrocento Sans"/>
                <a:cs typeface="Quattrocento Sans"/>
                <a:sym typeface="Quattrocento Sans"/>
              </a:rPr>
              <a:t>U</a:t>
            </a:r>
            <a:r>
              <a:rPr b="0" i="0" lang="hr-HR" sz="2800" u="none" cap="none" strike="noStrike">
                <a:solidFill>
                  <a:schemeClr val="accent1"/>
                </a:solidFill>
                <a:latin typeface="Quattrocento Sans"/>
                <a:ea typeface="Quattrocento Sans"/>
                <a:cs typeface="Quattrocento Sans"/>
                <a:sym typeface="Quattrocento Sans"/>
              </a:rPr>
              <a:t>lica </a:t>
            </a:r>
            <a:r>
              <a:rPr b="0" i="0" lang="hr-HR" sz="2800" u="none" cap="none" strike="noStrike">
                <a:solidFill>
                  <a:srgbClr val="3991C7"/>
                </a:solidFill>
                <a:latin typeface="Quattrocento Sans"/>
                <a:ea typeface="Quattrocento Sans"/>
                <a:cs typeface="Quattrocento Sans"/>
                <a:sym typeface="Quattrocento Sans"/>
              </a:rPr>
              <a:t>Petra Preradovića </a:t>
            </a:r>
            <a:r>
              <a:rPr b="0" i="0" lang="hr-HR" sz="2800" u="none" cap="none" strike="noStrike">
                <a:solidFill>
                  <a:schemeClr val="accent1"/>
                </a:solidFill>
                <a:latin typeface="Quattrocento Sans"/>
                <a:ea typeface="Quattrocento Sans"/>
                <a:cs typeface="Quattrocento Sans"/>
                <a:sym typeface="Quattrocento Sans"/>
              </a:rPr>
              <a:t>13a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42 000 Varaždin</a:t>
            </a:r>
            <a:endParaRPr b="0" i="0" sz="1400" u="none" cap="none" strike="noStrike">
              <a:solidFill>
                <a:srgbClr val="000000"/>
              </a:solidFill>
              <a:latin typeface="Arial"/>
              <a:ea typeface="Arial"/>
              <a:cs typeface="Arial"/>
              <a:sym typeface="Arial"/>
            </a:endParaRPr>
          </a:p>
        </p:txBody>
      </p:sp>
      <p:sp>
        <p:nvSpPr>
          <p:cNvPr id="371" name="Google Shape;371;p26"/>
          <p:cNvSpPr txBox="1"/>
          <p:nvPr/>
        </p:nvSpPr>
        <p:spPr>
          <a:xfrm>
            <a:off x="1278195" y="3834930"/>
            <a:ext cx="306208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Maja Marić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Trg sportova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10 000 Zagreb</a:t>
            </a:r>
            <a:endParaRPr b="0" i="0" sz="1400" u="none" cap="none" strike="noStrike">
              <a:solidFill>
                <a:srgbClr val="000000"/>
              </a:solidFill>
              <a:latin typeface="Arial"/>
              <a:ea typeface="Arial"/>
              <a:cs typeface="Arial"/>
              <a:sym typeface="Arial"/>
            </a:endParaRPr>
          </a:p>
        </p:txBody>
      </p:sp>
      <p:sp>
        <p:nvSpPr>
          <p:cNvPr id="372" name="Google Shape;372;p26"/>
          <p:cNvSpPr txBox="1"/>
          <p:nvPr/>
        </p:nvSpPr>
        <p:spPr>
          <a:xfrm>
            <a:off x="1278195" y="3834930"/>
            <a:ext cx="306208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Maja Marić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rgbClr val="FF0000"/>
                </a:solidFill>
                <a:latin typeface="Quattrocento Sans"/>
                <a:ea typeface="Quattrocento Sans"/>
                <a:cs typeface="Quattrocento Sans"/>
                <a:sym typeface="Quattrocento Sans"/>
              </a:rPr>
              <a:t>T</a:t>
            </a:r>
            <a:r>
              <a:rPr b="0" i="0" lang="hr-HR" sz="2800" u="none" cap="none" strike="noStrike">
                <a:solidFill>
                  <a:schemeClr val="accent1"/>
                </a:solidFill>
                <a:latin typeface="Quattrocento Sans"/>
                <a:ea typeface="Quattrocento Sans"/>
                <a:cs typeface="Quattrocento Sans"/>
                <a:sym typeface="Quattrocento Sans"/>
              </a:rPr>
              <a:t>rg sportova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10 000 Zagreb</a:t>
            </a:r>
            <a:endParaRPr b="0" i="0" sz="1400" u="none" cap="none" strike="noStrike">
              <a:solidFill>
                <a:srgbClr val="000000"/>
              </a:solidFill>
              <a:latin typeface="Arial"/>
              <a:ea typeface="Arial"/>
              <a:cs typeface="Arial"/>
              <a:sym typeface="Arial"/>
            </a:endParaRPr>
          </a:p>
        </p:txBody>
      </p:sp>
      <p:sp>
        <p:nvSpPr>
          <p:cNvPr id="373" name="Google Shape;373;p26"/>
          <p:cNvSpPr txBox="1"/>
          <p:nvPr/>
        </p:nvSpPr>
        <p:spPr>
          <a:xfrm>
            <a:off x="5096496" y="3864098"/>
            <a:ext cx="331194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Sara Tomić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Trg bana Jelačića 45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21 000 Split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Quattrocento Sans"/>
              <a:ea typeface="Quattrocento Sans"/>
              <a:cs typeface="Quattrocento Sans"/>
              <a:sym typeface="Quattrocento Sans"/>
            </a:endParaRPr>
          </a:p>
        </p:txBody>
      </p:sp>
      <p:sp>
        <p:nvSpPr>
          <p:cNvPr id="374" name="Google Shape;374;p26"/>
          <p:cNvSpPr txBox="1"/>
          <p:nvPr/>
        </p:nvSpPr>
        <p:spPr>
          <a:xfrm>
            <a:off x="5096496" y="3864098"/>
            <a:ext cx="331194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Sara Tomić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rgbClr val="FF0000"/>
                </a:solidFill>
                <a:latin typeface="Quattrocento Sans"/>
                <a:ea typeface="Quattrocento Sans"/>
                <a:cs typeface="Quattrocento Sans"/>
                <a:sym typeface="Quattrocento Sans"/>
              </a:rPr>
              <a:t>T</a:t>
            </a:r>
            <a:r>
              <a:rPr b="0" i="0" lang="hr-HR" sz="2800" u="none" cap="none" strike="noStrike">
                <a:solidFill>
                  <a:schemeClr val="accent1"/>
                </a:solidFill>
                <a:latin typeface="Quattrocento Sans"/>
                <a:ea typeface="Quattrocento Sans"/>
                <a:cs typeface="Quattrocento Sans"/>
                <a:sym typeface="Quattrocento Sans"/>
              </a:rPr>
              <a:t>rg bana </a:t>
            </a:r>
            <a:r>
              <a:rPr b="0" i="0" lang="hr-HR" sz="2800" u="none" cap="none" strike="noStrike">
                <a:solidFill>
                  <a:srgbClr val="3991C7"/>
                </a:solidFill>
                <a:latin typeface="Quattrocento Sans"/>
                <a:ea typeface="Quattrocento Sans"/>
                <a:cs typeface="Quattrocento Sans"/>
                <a:sym typeface="Quattrocento Sans"/>
              </a:rPr>
              <a:t>J</a:t>
            </a:r>
            <a:r>
              <a:rPr b="0" i="0" lang="hr-HR" sz="2800" u="none" cap="none" strike="noStrike">
                <a:solidFill>
                  <a:schemeClr val="accent1"/>
                </a:solidFill>
                <a:latin typeface="Quattrocento Sans"/>
                <a:ea typeface="Quattrocento Sans"/>
                <a:cs typeface="Quattrocento Sans"/>
                <a:sym typeface="Quattrocento Sans"/>
              </a:rPr>
              <a:t>elačića 45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21 000 Split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Quattrocento Sans"/>
              <a:ea typeface="Quattrocento Sans"/>
              <a:cs typeface="Quattrocento Sans"/>
              <a:sym typeface="Quattrocento Sans"/>
            </a:endParaRPr>
          </a:p>
        </p:txBody>
      </p:sp>
      <p:sp>
        <p:nvSpPr>
          <p:cNvPr id="375" name="Google Shape;375;p26"/>
          <p:cNvSpPr txBox="1"/>
          <p:nvPr/>
        </p:nvSpPr>
        <p:spPr>
          <a:xfrm>
            <a:off x="4994804" y="1178328"/>
            <a:ext cx="4381373"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Roko Perić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rgbClr val="FF0000"/>
                </a:solidFill>
                <a:latin typeface="Quattrocento Sans"/>
                <a:ea typeface="Quattrocento Sans"/>
                <a:cs typeface="Quattrocento Sans"/>
                <a:sym typeface="Quattrocento Sans"/>
              </a:rPr>
              <a:t>U</a:t>
            </a:r>
            <a:r>
              <a:rPr b="0" i="0" lang="hr-HR" sz="2800" u="none" cap="none" strike="noStrike">
                <a:solidFill>
                  <a:schemeClr val="accent1"/>
                </a:solidFill>
                <a:latin typeface="Quattrocento Sans"/>
                <a:ea typeface="Quattrocento Sans"/>
                <a:cs typeface="Quattrocento Sans"/>
                <a:sym typeface="Quattrocento Sans"/>
              </a:rPr>
              <a:t>lica </a:t>
            </a:r>
            <a:r>
              <a:rPr b="0" i="0" lang="hr-HR" sz="2800" u="none" cap="none" strike="noStrike">
                <a:solidFill>
                  <a:srgbClr val="FF0000"/>
                </a:solidFill>
                <a:latin typeface="Quattrocento Sans"/>
                <a:ea typeface="Quattrocento Sans"/>
                <a:cs typeface="Quattrocento Sans"/>
                <a:sym typeface="Quattrocento Sans"/>
              </a:rPr>
              <a:t>P</a:t>
            </a:r>
            <a:r>
              <a:rPr b="0" i="0" lang="hr-HR" sz="2800" u="none" cap="none" strike="noStrike">
                <a:solidFill>
                  <a:srgbClr val="3991C7"/>
                </a:solidFill>
                <a:latin typeface="Quattrocento Sans"/>
                <a:ea typeface="Quattrocento Sans"/>
                <a:cs typeface="Quattrocento Sans"/>
                <a:sym typeface="Quattrocento Sans"/>
              </a:rPr>
              <a:t>etra </a:t>
            </a:r>
            <a:r>
              <a:rPr b="0" i="0" lang="hr-HR" sz="2800" u="none" cap="none" strike="noStrike">
                <a:solidFill>
                  <a:srgbClr val="FF0000"/>
                </a:solidFill>
                <a:latin typeface="Quattrocento Sans"/>
                <a:ea typeface="Quattrocento Sans"/>
                <a:cs typeface="Quattrocento Sans"/>
                <a:sym typeface="Quattrocento Sans"/>
              </a:rPr>
              <a:t>P</a:t>
            </a:r>
            <a:r>
              <a:rPr b="0" i="0" lang="hr-HR" sz="2800" u="none" cap="none" strike="noStrike">
                <a:solidFill>
                  <a:srgbClr val="3991C7"/>
                </a:solidFill>
                <a:latin typeface="Quattrocento Sans"/>
                <a:ea typeface="Quattrocento Sans"/>
                <a:cs typeface="Quattrocento Sans"/>
                <a:sym typeface="Quattrocento Sans"/>
              </a:rPr>
              <a:t>reradovića </a:t>
            </a:r>
            <a:r>
              <a:rPr b="0" i="0" lang="hr-HR" sz="2800" u="none" cap="none" strike="noStrike">
                <a:solidFill>
                  <a:schemeClr val="accent1"/>
                </a:solidFill>
                <a:latin typeface="Quattrocento Sans"/>
                <a:ea typeface="Quattrocento Sans"/>
                <a:cs typeface="Quattrocento Sans"/>
                <a:sym typeface="Quattrocento Sans"/>
              </a:rPr>
              <a:t>13a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42 000 Varaždin</a:t>
            </a:r>
            <a:endParaRPr b="0" i="0" sz="1400" u="none" cap="none" strike="noStrike">
              <a:solidFill>
                <a:srgbClr val="000000"/>
              </a:solidFill>
              <a:latin typeface="Arial"/>
              <a:ea typeface="Arial"/>
              <a:cs typeface="Arial"/>
              <a:sym typeface="Arial"/>
            </a:endParaRPr>
          </a:p>
        </p:txBody>
      </p:sp>
      <p:sp>
        <p:nvSpPr>
          <p:cNvPr id="376" name="Google Shape;376;p26"/>
          <p:cNvSpPr txBox="1"/>
          <p:nvPr/>
        </p:nvSpPr>
        <p:spPr>
          <a:xfrm>
            <a:off x="5096496" y="3864098"/>
            <a:ext cx="331194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Sara Tomić</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rgbClr val="FF0000"/>
                </a:solidFill>
                <a:latin typeface="Quattrocento Sans"/>
                <a:ea typeface="Quattrocento Sans"/>
                <a:cs typeface="Quattrocento Sans"/>
                <a:sym typeface="Quattrocento Sans"/>
              </a:rPr>
              <a:t>T</a:t>
            </a:r>
            <a:r>
              <a:rPr b="0" i="0" lang="hr-HR" sz="2800" u="none" cap="none" strike="noStrike">
                <a:solidFill>
                  <a:schemeClr val="accent1"/>
                </a:solidFill>
                <a:latin typeface="Quattrocento Sans"/>
                <a:ea typeface="Quattrocento Sans"/>
                <a:cs typeface="Quattrocento Sans"/>
                <a:sym typeface="Quattrocento Sans"/>
              </a:rPr>
              <a:t>rg bana </a:t>
            </a:r>
            <a:r>
              <a:rPr b="0" i="0" lang="hr-HR" sz="2800" u="none" cap="none" strike="noStrike">
                <a:solidFill>
                  <a:srgbClr val="FF0000"/>
                </a:solidFill>
                <a:latin typeface="Quattrocento Sans"/>
                <a:ea typeface="Quattrocento Sans"/>
                <a:cs typeface="Quattrocento Sans"/>
                <a:sym typeface="Quattrocento Sans"/>
              </a:rPr>
              <a:t>J</a:t>
            </a:r>
            <a:r>
              <a:rPr b="0" i="0" lang="hr-HR" sz="2800" u="none" cap="none" strike="noStrike">
                <a:solidFill>
                  <a:schemeClr val="accent1"/>
                </a:solidFill>
                <a:latin typeface="Quattrocento Sans"/>
                <a:ea typeface="Quattrocento Sans"/>
                <a:cs typeface="Quattrocento Sans"/>
                <a:sym typeface="Quattrocento Sans"/>
              </a:rPr>
              <a:t>elačića 45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hr-HR" sz="2800" u="none" cap="none" strike="noStrike">
                <a:solidFill>
                  <a:schemeClr val="accent1"/>
                </a:solidFill>
                <a:latin typeface="Quattrocento Sans"/>
                <a:ea typeface="Quattrocento Sans"/>
                <a:cs typeface="Quattrocento Sans"/>
                <a:sym typeface="Quattrocento Sans"/>
              </a:rPr>
              <a:t>21 000 Split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Quattrocento Sans"/>
              <a:ea typeface="Quattrocento Sans"/>
              <a:cs typeface="Quattrocento Sans"/>
              <a:sym typeface="Quattrocento Sans"/>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27"/>
          <p:cNvSpPr/>
          <p:nvPr/>
        </p:nvSpPr>
        <p:spPr>
          <a:xfrm>
            <a:off x="1681650" y="2274850"/>
            <a:ext cx="8960100" cy="23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hr-HR" sz="3600" u="none" cap="none" strike="noStrike">
                <a:solidFill>
                  <a:srgbClr val="3991C7"/>
                </a:solidFill>
                <a:latin typeface="Quattrocento Sans"/>
                <a:ea typeface="Quattrocento Sans"/>
                <a:cs typeface="Quattrocento Sans"/>
                <a:sym typeface="Quattrocento Sans"/>
              </a:rPr>
              <a:t>Imena ulica i trgova pišemo tako da prvu riječ pišemo velikim početnim slovom, a ostale riječi pišemo malim početnim slovom, osim ako nisu vlastita imena.</a:t>
            </a:r>
            <a:endParaRPr b="0" i="0" sz="3600" u="none" cap="none" strike="noStrike">
              <a:solidFill>
                <a:srgbClr val="3991C7"/>
              </a:solidFill>
              <a:latin typeface="Quattrocento Sans"/>
              <a:ea typeface="Quattrocento Sans"/>
              <a:cs typeface="Quattrocento Sans"/>
              <a:sym typeface="Quattrocento Sans"/>
            </a:endParaRPr>
          </a:p>
        </p:txBody>
      </p:sp>
    </p:spTree>
  </p:cSld>
  <p:clrMapOvr>
    <a:masterClrMapping/>
  </p:clrMapOvr>
  <p:transition spd="med">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pic>
        <p:nvPicPr>
          <p:cNvPr descr="Slika na kojoj se prikazuje crtež&#10;&#10;Opis je automatski generiran" id="386" name="Google Shape;386;p28"/>
          <p:cNvPicPr preferRelativeResize="0"/>
          <p:nvPr/>
        </p:nvPicPr>
        <p:blipFill rotWithShape="1">
          <a:blip r:embed="rId3">
            <a:alphaModFix/>
          </a:blip>
          <a:srcRect b="0" l="0" r="0" t="0"/>
          <a:stretch/>
        </p:blipFill>
        <p:spPr>
          <a:xfrm>
            <a:off x="4800445" y="2317458"/>
            <a:ext cx="2485823" cy="3198739"/>
          </a:xfrm>
          <a:prstGeom prst="rect">
            <a:avLst/>
          </a:prstGeom>
          <a:noFill/>
          <a:ln>
            <a:noFill/>
          </a:ln>
        </p:spPr>
      </p:pic>
      <p:sp>
        <p:nvSpPr>
          <p:cNvPr id="387" name="Google Shape;387;p28"/>
          <p:cNvSpPr/>
          <p:nvPr/>
        </p:nvSpPr>
        <p:spPr>
          <a:xfrm>
            <a:off x="1388210" y="1981236"/>
            <a:ext cx="3600436" cy="667241"/>
          </a:xfrm>
          <a:custGeom>
            <a:rect b="b" l="l" r="r" t="t"/>
            <a:pathLst>
              <a:path extrusionOk="0" h="1043609" w="3766931">
                <a:moveTo>
                  <a:pt x="0" y="173938"/>
                </a:moveTo>
                <a:cubicBezTo>
                  <a:pt x="-210" y="90999"/>
                  <a:pt x="86906" y="-1284"/>
                  <a:pt x="173938" y="0"/>
                </a:cubicBezTo>
                <a:cubicBezTo>
                  <a:pt x="450185" y="25119"/>
                  <a:pt x="583721" y="-8462"/>
                  <a:pt x="755177" y="0"/>
                </a:cubicBezTo>
                <a:cubicBezTo>
                  <a:pt x="926633" y="8462"/>
                  <a:pt x="1264808" y="-15907"/>
                  <a:pt x="1473179" y="0"/>
                </a:cubicBezTo>
                <a:cubicBezTo>
                  <a:pt x="1681550" y="15907"/>
                  <a:pt x="1902032" y="-13680"/>
                  <a:pt x="2054418" y="0"/>
                </a:cubicBezTo>
                <a:cubicBezTo>
                  <a:pt x="2206804" y="13680"/>
                  <a:pt x="2368910" y="27719"/>
                  <a:pt x="2635658" y="0"/>
                </a:cubicBezTo>
                <a:cubicBezTo>
                  <a:pt x="2902406" y="-27719"/>
                  <a:pt x="3118892" y="-28828"/>
                  <a:pt x="3592993" y="0"/>
                </a:cubicBezTo>
                <a:cubicBezTo>
                  <a:pt x="3668155" y="-7142"/>
                  <a:pt x="3772425" y="77011"/>
                  <a:pt x="3766931" y="173938"/>
                </a:cubicBezTo>
                <a:cubicBezTo>
                  <a:pt x="3737773" y="434747"/>
                  <a:pt x="3741511" y="659684"/>
                  <a:pt x="3766931" y="869671"/>
                </a:cubicBezTo>
                <a:cubicBezTo>
                  <a:pt x="3753115" y="957289"/>
                  <a:pt x="3687377" y="1057350"/>
                  <a:pt x="3592993" y="1043609"/>
                </a:cubicBezTo>
                <a:cubicBezTo>
                  <a:pt x="3399933" y="1050033"/>
                  <a:pt x="3196427" y="1032734"/>
                  <a:pt x="2943373" y="1043609"/>
                </a:cubicBezTo>
                <a:cubicBezTo>
                  <a:pt x="2690319" y="1054484"/>
                  <a:pt x="2575199" y="1064900"/>
                  <a:pt x="2362133" y="1043609"/>
                </a:cubicBezTo>
                <a:cubicBezTo>
                  <a:pt x="2149067" y="1022318"/>
                  <a:pt x="1808231" y="1025229"/>
                  <a:pt x="1609941" y="1043609"/>
                </a:cubicBezTo>
                <a:cubicBezTo>
                  <a:pt x="1411651" y="1061989"/>
                  <a:pt x="1209580" y="1071871"/>
                  <a:pt x="960321" y="1043609"/>
                </a:cubicBezTo>
                <a:cubicBezTo>
                  <a:pt x="711062" y="1015347"/>
                  <a:pt x="403236" y="1079995"/>
                  <a:pt x="173938" y="1043609"/>
                </a:cubicBezTo>
                <a:cubicBezTo>
                  <a:pt x="65273" y="1041344"/>
                  <a:pt x="13760" y="963044"/>
                  <a:pt x="0" y="869671"/>
                </a:cubicBezTo>
                <a:cubicBezTo>
                  <a:pt x="-31045" y="704497"/>
                  <a:pt x="22741" y="469509"/>
                  <a:pt x="0" y="173938"/>
                </a:cubicBezTo>
                <a:close/>
              </a:path>
            </a:pathLst>
          </a:custGeom>
          <a:noFill/>
          <a:ln cap="flat" cmpd="sng" w="28575">
            <a:solidFill>
              <a:srgbClr val="2E82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p28"/>
          <p:cNvSpPr/>
          <p:nvPr/>
        </p:nvSpPr>
        <p:spPr>
          <a:xfrm>
            <a:off x="7592113" y="1929895"/>
            <a:ext cx="3600436" cy="667241"/>
          </a:xfrm>
          <a:custGeom>
            <a:rect b="b" l="l" r="r" t="t"/>
            <a:pathLst>
              <a:path extrusionOk="0" h="1043609" w="3766931">
                <a:moveTo>
                  <a:pt x="0" y="173938"/>
                </a:moveTo>
                <a:cubicBezTo>
                  <a:pt x="-210" y="90999"/>
                  <a:pt x="86906" y="-1284"/>
                  <a:pt x="173938" y="0"/>
                </a:cubicBezTo>
                <a:cubicBezTo>
                  <a:pt x="450185" y="25119"/>
                  <a:pt x="583721" y="-8462"/>
                  <a:pt x="755177" y="0"/>
                </a:cubicBezTo>
                <a:cubicBezTo>
                  <a:pt x="926633" y="8462"/>
                  <a:pt x="1264808" y="-15907"/>
                  <a:pt x="1473179" y="0"/>
                </a:cubicBezTo>
                <a:cubicBezTo>
                  <a:pt x="1681550" y="15907"/>
                  <a:pt x="1902032" y="-13680"/>
                  <a:pt x="2054418" y="0"/>
                </a:cubicBezTo>
                <a:cubicBezTo>
                  <a:pt x="2206804" y="13680"/>
                  <a:pt x="2368910" y="27719"/>
                  <a:pt x="2635658" y="0"/>
                </a:cubicBezTo>
                <a:cubicBezTo>
                  <a:pt x="2902406" y="-27719"/>
                  <a:pt x="3118892" y="-28828"/>
                  <a:pt x="3592993" y="0"/>
                </a:cubicBezTo>
                <a:cubicBezTo>
                  <a:pt x="3668155" y="-7142"/>
                  <a:pt x="3772425" y="77011"/>
                  <a:pt x="3766931" y="173938"/>
                </a:cubicBezTo>
                <a:cubicBezTo>
                  <a:pt x="3737773" y="434747"/>
                  <a:pt x="3741511" y="659684"/>
                  <a:pt x="3766931" y="869671"/>
                </a:cubicBezTo>
                <a:cubicBezTo>
                  <a:pt x="3753115" y="957289"/>
                  <a:pt x="3687377" y="1057350"/>
                  <a:pt x="3592993" y="1043609"/>
                </a:cubicBezTo>
                <a:cubicBezTo>
                  <a:pt x="3399933" y="1050033"/>
                  <a:pt x="3196427" y="1032734"/>
                  <a:pt x="2943373" y="1043609"/>
                </a:cubicBezTo>
                <a:cubicBezTo>
                  <a:pt x="2690319" y="1054484"/>
                  <a:pt x="2575199" y="1064900"/>
                  <a:pt x="2362133" y="1043609"/>
                </a:cubicBezTo>
                <a:cubicBezTo>
                  <a:pt x="2149067" y="1022318"/>
                  <a:pt x="1808231" y="1025229"/>
                  <a:pt x="1609941" y="1043609"/>
                </a:cubicBezTo>
                <a:cubicBezTo>
                  <a:pt x="1411651" y="1061989"/>
                  <a:pt x="1209580" y="1071871"/>
                  <a:pt x="960321" y="1043609"/>
                </a:cubicBezTo>
                <a:cubicBezTo>
                  <a:pt x="711062" y="1015347"/>
                  <a:pt x="403236" y="1079995"/>
                  <a:pt x="173938" y="1043609"/>
                </a:cubicBezTo>
                <a:cubicBezTo>
                  <a:pt x="65273" y="1041344"/>
                  <a:pt x="13760" y="963044"/>
                  <a:pt x="0" y="869671"/>
                </a:cubicBezTo>
                <a:cubicBezTo>
                  <a:pt x="-31045" y="704497"/>
                  <a:pt x="22741" y="469509"/>
                  <a:pt x="0" y="173938"/>
                </a:cubicBezTo>
                <a:close/>
              </a:path>
            </a:pathLst>
          </a:custGeom>
          <a:noFill/>
          <a:ln cap="flat" cmpd="sng" w="28575">
            <a:solidFill>
              <a:srgbClr val="2E82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p28"/>
          <p:cNvSpPr/>
          <p:nvPr/>
        </p:nvSpPr>
        <p:spPr>
          <a:xfrm>
            <a:off x="2154151" y="1053473"/>
            <a:ext cx="360043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trg braće Radić</a:t>
            </a:r>
            <a:endParaRPr b="0" i="0" sz="1400" u="none" cap="none" strike="noStrike">
              <a:solidFill>
                <a:srgbClr val="000000"/>
              </a:solidFill>
              <a:latin typeface="Arial"/>
              <a:ea typeface="Arial"/>
              <a:cs typeface="Arial"/>
              <a:sym typeface="Arial"/>
            </a:endParaRPr>
          </a:p>
        </p:txBody>
      </p:sp>
      <p:sp>
        <p:nvSpPr>
          <p:cNvPr id="390" name="Google Shape;390;p28"/>
          <p:cNvSpPr/>
          <p:nvPr/>
        </p:nvSpPr>
        <p:spPr>
          <a:xfrm>
            <a:off x="209080" y="3989954"/>
            <a:ext cx="3600436" cy="667241"/>
          </a:xfrm>
          <a:custGeom>
            <a:rect b="b" l="l" r="r" t="t"/>
            <a:pathLst>
              <a:path extrusionOk="0" h="1043609" w="3766931">
                <a:moveTo>
                  <a:pt x="0" y="173938"/>
                </a:moveTo>
                <a:cubicBezTo>
                  <a:pt x="-210" y="90999"/>
                  <a:pt x="86906" y="-1284"/>
                  <a:pt x="173938" y="0"/>
                </a:cubicBezTo>
                <a:cubicBezTo>
                  <a:pt x="450185" y="25119"/>
                  <a:pt x="583721" y="-8462"/>
                  <a:pt x="755177" y="0"/>
                </a:cubicBezTo>
                <a:cubicBezTo>
                  <a:pt x="926633" y="8462"/>
                  <a:pt x="1264808" y="-15907"/>
                  <a:pt x="1473179" y="0"/>
                </a:cubicBezTo>
                <a:cubicBezTo>
                  <a:pt x="1681550" y="15907"/>
                  <a:pt x="1902032" y="-13680"/>
                  <a:pt x="2054418" y="0"/>
                </a:cubicBezTo>
                <a:cubicBezTo>
                  <a:pt x="2206804" y="13680"/>
                  <a:pt x="2368910" y="27719"/>
                  <a:pt x="2635658" y="0"/>
                </a:cubicBezTo>
                <a:cubicBezTo>
                  <a:pt x="2902406" y="-27719"/>
                  <a:pt x="3118892" y="-28828"/>
                  <a:pt x="3592993" y="0"/>
                </a:cubicBezTo>
                <a:cubicBezTo>
                  <a:pt x="3668155" y="-7142"/>
                  <a:pt x="3772425" y="77011"/>
                  <a:pt x="3766931" y="173938"/>
                </a:cubicBezTo>
                <a:cubicBezTo>
                  <a:pt x="3737773" y="434747"/>
                  <a:pt x="3741511" y="659684"/>
                  <a:pt x="3766931" y="869671"/>
                </a:cubicBezTo>
                <a:cubicBezTo>
                  <a:pt x="3753115" y="957289"/>
                  <a:pt x="3687377" y="1057350"/>
                  <a:pt x="3592993" y="1043609"/>
                </a:cubicBezTo>
                <a:cubicBezTo>
                  <a:pt x="3399933" y="1050033"/>
                  <a:pt x="3196427" y="1032734"/>
                  <a:pt x="2943373" y="1043609"/>
                </a:cubicBezTo>
                <a:cubicBezTo>
                  <a:pt x="2690319" y="1054484"/>
                  <a:pt x="2575199" y="1064900"/>
                  <a:pt x="2362133" y="1043609"/>
                </a:cubicBezTo>
                <a:cubicBezTo>
                  <a:pt x="2149067" y="1022318"/>
                  <a:pt x="1808231" y="1025229"/>
                  <a:pt x="1609941" y="1043609"/>
                </a:cubicBezTo>
                <a:cubicBezTo>
                  <a:pt x="1411651" y="1061989"/>
                  <a:pt x="1209580" y="1071871"/>
                  <a:pt x="960321" y="1043609"/>
                </a:cubicBezTo>
                <a:cubicBezTo>
                  <a:pt x="711062" y="1015347"/>
                  <a:pt x="403236" y="1079995"/>
                  <a:pt x="173938" y="1043609"/>
                </a:cubicBezTo>
                <a:cubicBezTo>
                  <a:pt x="65273" y="1041344"/>
                  <a:pt x="13760" y="963044"/>
                  <a:pt x="0" y="869671"/>
                </a:cubicBezTo>
                <a:cubicBezTo>
                  <a:pt x="-31045" y="704497"/>
                  <a:pt x="22741" y="469509"/>
                  <a:pt x="0" y="173938"/>
                </a:cubicBezTo>
                <a:close/>
              </a:path>
            </a:pathLst>
          </a:custGeom>
          <a:noFill/>
          <a:ln cap="flat" cmpd="sng" w="28575">
            <a:solidFill>
              <a:srgbClr val="2E82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87D74"/>
              </a:solidFill>
              <a:latin typeface="Calibri"/>
              <a:ea typeface="Calibri"/>
              <a:cs typeface="Calibri"/>
              <a:sym typeface="Calibri"/>
            </a:endParaRPr>
          </a:p>
        </p:txBody>
      </p:sp>
      <p:sp>
        <p:nvSpPr>
          <p:cNvPr id="391" name="Google Shape;391;p28"/>
          <p:cNvSpPr/>
          <p:nvPr/>
        </p:nvSpPr>
        <p:spPr>
          <a:xfrm>
            <a:off x="2166554" y="971171"/>
            <a:ext cx="3600436" cy="667241"/>
          </a:xfrm>
          <a:custGeom>
            <a:rect b="b" l="l" r="r" t="t"/>
            <a:pathLst>
              <a:path extrusionOk="0" h="1043609" w="3766931">
                <a:moveTo>
                  <a:pt x="0" y="173938"/>
                </a:moveTo>
                <a:cubicBezTo>
                  <a:pt x="-210" y="90999"/>
                  <a:pt x="86906" y="-1284"/>
                  <a:pt x="173938" y="0"/>
                </a:cubicBezTo>
                <a:cubicBezTo>
                  <a:pt x="450185" y="25119"/>
                  <a:pt x="583721" y="-8462"/>
                  <a:pt x="755177" y="0"/>
                </a:cubicBezTo>
                <a:cubicBezTo>
                  <a:pt x="926633" y="8462"/>
                  <a:pt x="1264808" y="-15907"/>
                  <a:pt x="1473179" y="0"/>
                </a:cubicBezTo>
                <a:cubicBezTo>
                  <a:pt x="1681550" y="15907"/>
                  <a:pt x="1902032" y="-13680"/>
                  <a:pt x="2054418" y="0"/>
                </a:cubicBezTo>
                <a:cubicBezTo>
                  <a:pt x="2206804" y="13680"/>
                  <a:pt x="2368910" y="27719"/>
                  <a:pt x="2635658" y="0"/>
                </a:cubicBezTo>
                <a:cubicBezTo>
                  <a:pt x="2902406" y="-27719"/>
                  <a:pt x="3118892" y="-28828"/>
                  <a:pt x="3592993" y="0"/>
                </a:cubicBezTo>
                <a:cubicBezTo>
                  <a:pt x="3668155" y="-7142"/>
                  <a:pt x="3772425" y="77011"/>
                  <a:pt x="3766931" y="173938"/>
                </a:cubicBezTo>
                <a:cubicBezTo>
                  <a:pt x="3737773" y="434747"/>
                  <a:pt x="3741511" y="659684"/>
                  <a:pt x="3766931" y="869671"/>
                </a:cubicBezTo>
                <a:cubicBezTo>
                  <a:pt x="3753115" y="957289"/>
                  <a:pt x="3687377" y="1057350"/>
                  <a:pt x="3592993" y="1043609"/>
                </a:cubicBezTo>
                <a:cubicBezTo>
                  <a:pt x="3399933" y="1050033"/>
                  <a:pt x="3196427" y="1032734"/>
                  <a:pt x="2943373" y="1043609"/>
                </a:cubicBezTo>
                <a:cubicBezTo>
                  <a:pt x="2690319" y="1054484"/>
                  <a:pt x="2575199" y="1064900"/>
                  <a:pt x="2362133" y="1043609"/>
                </a:cubicBezTo>
                <a:cubicBezTo>
                  <a:pt x="2149067" y="1022318"/>
                  <a:pt x="1808231" y="1025229"/>
                  <a:pt x="1609941" y="1043609"/>
                </a:cubicBezTo>
                <a:cubicBezTo>
                  <a:pt x="1411651" y="1061989"/>
                  <a:pt x="1209580" y="1071871"/>
                  <a:pt x="960321" y="1043609"/>
                </a:cubicBezTo>
                <a:cubicBezTo>
                  <a:pt x="711062" y="1015347"/>
                  <a:pt x="403236" y="1079995"/>
                  <a:pt x="173938" y="1043609"/>
                </a:cubicBezTo>
                <a:cubicBezTo>
                  <a:pt x="65273" y="1041344"/>
                  <a:pt x="13760" y="963044"/>
                  <a:pt x="0" y="869671"/>
                </a:cubicBezTo>
                <a:cubicBezTo>
                  <a:pt x="-31045" y="704497"/>
                  <a:pt x="22741" y="469509"/>
                  <a:pt x="0" y="173938"/>
                </a:cubicBezTo>
                <a:close/>
              </a:path>
            </a:pathLst>
          </a:custGeom>
          <a:noFill/>
          <a:ln cap="flat" cmpd="sng" w="28575">
            <a:solidFill>
              <a:srgbClr val="2E82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28"/>
          <p:cNvSpPr/>
          <p:nvPr/>
        </p:nvSpPr>
        <p:spPr>
          <a:xfrm>
            <a:off x="6564858" y="969296"/>
            <a:ext cx="3600436" cy="667241"/>
          </a:xfrm>
          <a:custGeom>
            <a:rect b="b" l="l" r="r" t="t"/>
            <a:pathLst>
              <a:path extrusionOk="0" h="1043609" w="3766931">
                <a:moveTo>
                  <a:pt x="0" y="173938"/>
                </a:moveTo>
                <a:cubicBezTo>
                  <a:pt x="-210" y="90999"/>
                  <a:pt x="86906" y="-1284"/>
                  <a:pt x="173938" y="0"/>
                </a:cubicBezTo>
                <a:cubicBezTo>
                  <a:pt x="450185" y="25119"/>
                  <a:pt x="583721" y="-8462"/>
                  <a:pt x="755177" y="0"/>
                </a:cubicBezTo>
                <a:cubicBezTo>
                  <a:pt x="926633" y="8462"/>
                  <a:pt x="1264808" y="-15907"/>
                  <a:pt x="1473179" y="0"/>
                </a:cubicBezTo>
                <a:cubicBezTo>
                  <a:pt x="1681550" y="15907"/>
                  <a:pt x="1902032" y="-13680"/>
                  <a:pt x="2054418" y="0"/>
                </a:cubicBezTo>
                <a:cubicBezTo>
                  <a:pt x="2206804" y="13680"/>
                  <a:pt x="2368910" y="27719"/>
                  <a:pt x="2635658" y="0"/>
                </a:cubicBezTo>
                <a:cubicBezTo>
                  <a:pt x="2902406" y="-27719"/>
                  <a:pt x="3118892" y="-28828"/>
                  <a:pt x="3592993" y="0"/>
                </a:cubicBezTo>
                <a:cubicBezTo>
                  <a:pt x="3668155" y="-7142"/>
                  <a:pt x="3772425" y="77011"/>
                  <a:pt x="3766931" y="173938"/>
                </a:cubicBezTo>
                <a:cubicBezTo>
                  <a:pt x="3737773" y="434747"/>
                  <a:pt x="3741511" y="659684"/>
                  <a:pt x="3766931" y="869671"/>
                </a:cubicBezTo>
                <a:cubicBezTo>
                  <a:pt x="3753115" y="957289"/>
                  <a:pt x="3687377" y="1057350"/>
                  <a:pt x="3592993" y="1043609"/>
                </a:cubicBezTo>
                <a:cubicBezTo>
                  <a:pt x="3399933" y="1050033"/>
                  <a:pt x="3196427" y="1032734"/>
                  <a:pt x="2943373" y="1043609"/>
                </a:cubicBezTo>
                <a:cubicBezTo>
                  <a:pt x="2690319" y="1054484"/>
                  <a:pt x="2575199" y="1064900"/>
                  <a:pt x="2362133" y="1043609"/>
                </a:cubicBezTo>
                <a:cubicBezTo>
                  <a:pt x="2149067" y="1022318"/>
                  <a:pt x="1808231" y="1025229"/>
                  <a:pt x="1609941" y="1043609"/>
                </a:cubicBezTo>
                <a:cubicBezTo>
                  <a:pt x="1411651" y="1061989"/>
                  <a:pt x="1209580" y="1071871"/>
                  <a:pt x="960321" y="1043609"/>
                </a:cubicBezTo>
                <a:cubicBezTo>
                  <a:pt x="711062" y="1015347"/>
                  <a:pt x="403236" y="1079995"/>
                  <a:pt x="173938" y="1043609"/>
                </a:cubicBezTo>
                <a:cubicBezTo>
                  <a:pt x="65273" y="1041344"/>
                  <a:pt x="13760" y="963044"/>
                  <a:pt x="0" y="869671"/>
                </a:cubicBezTo>
                <a:cubicBezTo>
                  <a:pt x="-31045" y="704497"/>
                  <a:pt x="22741" y="469509"/>
                  <a:pt x="0" y="173938"/>
                </a:cubicBezTo>
                <a:close/>
              </a:path>
            </a:pathLst>
          </a:custGeom>
          <a:noFill/>
          <a:ln cap="flat" cmpd="sng" w="28575">
            <a:solidFill>
              <a:srgbClr val="2E82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28"/>
          <p:cNvSpPr/>
          <p:nvPr/>
        </p:nvSpPr>
        <p:spPr>
          <a:xfrm>
            <a:off x="8420203" y="3960901"/>
            <a:ext cx="3600436" cy="667241"/>
          </a:xfrm>
          <a:custGeom>
            <a:rect b="b" l="l" r="r" t="t"/>
            <a:pathLst>
              <a:path extrusionOk="0" h="1043609" w="3766931">
                <a:moveTo>
                  <a:pt x="0" y="173938"/>
                </a:moveTo>
                <a:cubicBezTo>
                  <a:pt x="-210" y="90999"/>
                  <a:pt x="86906" y="-1284"/>
                  <a:pt x="173938" y="0"/>
                </a:cubicBezTo>
                <a:cubicBezTo>
                  <a:pt x="450185" y="25119"/>
                  <a:pt x="583721" y="-8462"/>
                  <a:pt x="755177" y="0"/>
                </a:cubicBezTo>
                <a:cubicBezTo>
                  <a:pt x="926633" y="8462"/>
                  <a:pt x="1264808" y="-15907"/>
                  <a:pt x="1473179" y="0"/>
                </a:cubicBezTo>
                <a:cubicBezTo>
                  <a:pt x="1681550" y="15907"/>
                  <a:pt x="1902032" y="-13680"/>
                  <a:pt x="2054418" y="0"/>
                </a:cubicBezTo>
                <a:cubicBezTo>
                  <a:pt x="2206804" y="13680"/>
                  <a:pt x="2368910" y="27719"/>
                  <a:pt x="2635658" y="0"/>
                </a:cubicBezTo>
                <a:cubicBezTo>
                  <a:pt x="2902406" y="-27719"/>
                  <a:pt x="3118892" y="-28828"/>
                  <a:pt x="3592993" y="0"/>
                </a:cubicBezTo>
                <a:cubicBezTo>
                  <a:pt x="3668155" y="-7142"/>
                  <a:pt x="3772425" y="77011"/>
                  <a:pt x="3766931" y="173938"/>
                </a:cubicBezTo>
                <a:cubicBezTo>
                  <a:pt x="3737773" y="434747"/>
                  <a:pt x="3741511" y="659684"/>
                  <a:pt x="3766931" y="869671"/>
                </a:cubicBezTo>
                <a:cubicBezTo>
                  <a:pt x="3753115" y="957289"/>
                  <a:pt x="3687377" y="1057350"/>
                  <a:pt x="3592993" y="1043609"/>
                </a:cubicBezTo>
                <a:cubicBezTo>
                  <a:pt x="3399933" y="1050033"/>
                  <a:pt x="3196427" y="1032734"/>
                  <a:pt x="2943373" y="1043609"/>
                </a:cubicBezTo>
                <a:cubicBezTo>
                  <a:pt x="2690319" y="1054484"/>
                  <a:pt x="2575199" y="1064900"/>
                  <a:pt x="2362133" y="1043609"/>
                </a:cubicBezTo>
                <a:cubicBezTo>
                  <a:pt x="2149067" y="1022318"/>
                  <a:pt x="1808231" y="1025229"/>
                  <a:pt x="1609941" y="1043609"/>
                </a:cubicBezTo>
                <a:cubicBezTo>
                  <a:pt x="1411651" y="1061989"/>
                  <a:pt x="1209580" y="1071871"/>
                  <a:pt x="960321" y="1043609"/>
                </a:cubicBezTo>
                <a:cubicBezTo>
                  <a:pt x="711062" y="1015347"/>
                  <a:pt x="403236" y="1079995"/>
                  <a:pt x="173938" y="1043609"/>
                </a:cubicBezTo>
                <a:cubicBezTo>
                  <a:pt x="65273" y="1041344"/>
                  <a:pt x="13760" y="963044"/>
                  <a:pt x="0" y="869671"/>
                </a:cubicBezTo>
                <a:cubicBezTo>
                  <a:pt x="-31045" y="704497"/>
                  <a:pt x="22741" y="469509"/>
                  <a:pt x="0" y="173938"/>
                </a:cubicBezTo>
                <a:close/>
              </a:path>
            </a:pathLst>
          </a:custGeom>
          <a:noFill/>
          <a:ln cap="flat" cmpd="sng" w="28575">
            <a:solidFill>
              <a:srgbClr val="2E82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p28"/>
          <p:cNvSpPr/>
          <p:nvPr/>
        </p:nvSpPr>
        <p:spPr>
          <a:xfrm>
            <a:off x="7111383" y="1029829"/>
            <a:ext cx="259802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Zvonimirova ulica</a:t>
            </a:r>
            <a:endParaRPr b="0" i="0" sz="1400" u="none" cap="none" strike="noStrike">
              <a:solidFill>
                <a:srgbClr val="000000"/>
              </a:solidFill>
              <a:latin typeface="Arial"/>
              <a:ea typeface="Arial"/>
              <a:cs typeface="Arial"/>
              <a:sym typeface="Arial"/>
            </a:endParaRPr>
          </a:p>
        </p:txBody>
      </p:sp>
      <p:sp>
        <p:nvSpPr>
          <p:cNvPr id="395" name="Google Shape;395;p28"/>
          <p:cNvSpPr/>
          <p:nvPr/>
        </p:nvSpPr>
        <p:spPr>
          <a:xfrm>
            <a:off x="667379" y="2923154"/>
            <a:ext cx="3600436" cy="667241"/>
          </a:xfrm>
          <a:custGeom>
            <a:rect b="b" l="l" r="r" t="t"/>
            <a:pathLst>
              <a:path extrusionOk="0" h="1043609" w="3766931">
                <a:moveTo>
                  <a:pt x="0" y="173938"/>
                </a:moveTo>
                <a:cubicBezTo>
                  <a:pt x="-210" y="90999"/>
                  <a:pt x="86906" y="-1284"/>
                  <a:pt x="173938" y="0"/>
                </a:cubicBezTo>
                <a:cubicBezTo>
                  <a:pt x="450185" y="25119"/>
                  <a:pt x="583721" y="-8462"/>
                  <a:pt x="755177" y="0"/>
                </a:cubicBezTo>
                <a:cubicBezTo>
                  <a:pt x="926633" y="8462"/>
                  <a:pt x="1264808" y="-15907"/>
                  <a:pt x="1473179" y="0"/>
                </a:cubicBezTo>
                <a:cubicBezTo>
                  <a:pt x="1681550" y="15907"/>
                  <a:pt x="1902032" y="-13680"/>
                  <a:pt x="2054418" y="0"/>
                </a:cubicBezTo>
                <a:cubicBezTo>
                  <a:pt x="2206804" y="13680"/>
                  <a:pt x="2368910" y="27719"/>
                  <a:pt x="2635658" y="0"/>
                </a:cubicBezTo>
                <a:cubicBezTo>
                  <a:pt x="2902406" y="-27719"/>
                  <a:pt x="3118892" y="-28828"/>
                  <a:pt x="3592993" y="0"/>
                </a:cubicBezTo>
                <a:cubicBezTo>
                  <a:pt x="3668155" y="-7142"/>
                  <a:pt x="3772425" y="77011"/>
                  <a:pt x="3766931" y="173938"/>
                </a:cubicBezTo>
                <a:cubicBezTo>
                  <a:pt x="3737773" y="434747"/>
                  <a:pt x="3741511" y="659684"/>
                  <a:pt x="3766931" y="869671"/>
                </a:cubicBezTo>
                <a:cubicBezTo>
                  <a:pt x="3753115" y="957289"/>
                  <a:pt x="3687377" y="1057350"/>
                  <a:pt x="3592993" y="1043609"/>
                </a:cubicBezTo>
                <a:cubicBezTo>
                  <a:pt x="3399933" y="1050033"/>
                  <a:pt x="3196427" y="1032734"/>
                  <a:pt x="2943373" y="1043609"/>
                </a:cubicBezTo>
                <a:cubicBezTo>
                  <a:pt x="2690319" y="1054484"/>
                  <a:pt x="2575199" y="1064900"/>
                  <a:pt x="2362133" y="1043609"/>
                </a:cubicBezTo>
                <a:cubicBezTo>
                  <a:pt x="2149067" y="1022318"/>
                  <a:pt x="1808231" y="1025229"/>
                  <a:pt x="1609941" y="1043609"/>
                </a:cubicBezTo>
                <a:cubicBezTo>
                  <a:pt x="1411651" y="1061989"/>
                  <a:pt x="1209580" y="1071871"/>
                  <a:pt x="960321" y="1043609"/>
                </a:cubicBezTo>
                <a:cubicBezTo>
                  <a:pt x="711062" y="1015347"/>
                  <a:pt x="403236" y="1079995"/>
                  <a:pt x="173938" y="1043609"/>
                </a:cubicBezTo>
                <a:cubicBezTo>
                  <a:pt x="65273" y="1041344"/>
                  <a:pt x="13760" y="963044"/>
                  <a:pt x="0" y="869671"/>
                </a:cubicBezTo>
                <a:cubicBezTo>
                  <a:pt x="-31045" y="704497"/>
                  <a:pt x="22741" y="469509"/>
                  <a:pt x="0" y="173938"/>
                </a:cubicBezTo>
                <a:close/>
              </a:path>
            </a:pathLst>
          </a:custGeom>
          <a:noFill/>
          <a:ln cap="flat" cmpd="sng" w="28575">
            <a:solidFill>
              <a:srgbClr val="2E82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p28"/>
          <p:cNvSpPr/>
          <p:nvPr/>
        </p:nvSpPr>
        <p:spPr>
          <a:xfrm>
            <a:off x="8043122" y="2987101"/>
            <a:ext cx="3600436" cy="667241"/>
          </a:xfrm>
          <a:custGeom>
            <a:rect b="b" l="l" r="r" t="t"/>
            <a:pathLst>
              <a:path extrusionOk="0" h="1043609" w="3766931">
                <a:moveTo>
                  <a:pt x="0" y="173938"/>
                </a:moveTo>
                <a:cubicBezTo>
                  <a:pt x="-210" y="90999"/>
                  <a:pt x="86906" y="-1284"/>
                  <a:pt x="173938" y="0"/>
                </a:cubicBezTo>
                <a:cubicBezTo>
                  <a:pt x="450185" y="25119"/>
                  <a:pt x="583721" y="-8462"/>
                  <a:pt x="755177" y="0"/>
                </a:cubicBezTo>
                <a:cubicBezTo>
                  <a:pt x="926633" y="8462"/>
                  <a:pt x="1264808" y="-15907"/>
                  <a:pt x="1473179" y="0"/>
                </a:cubicBezTo>
                <a:cubicBezTo>
                  <a:pt x="1681550" y="15907"/>
                  <a:pt x="1902032" y="-13680"/>
                  <a:pt x="2054418" y="0"/>
                </a:cubicBezTo>
                <a:cubicBezTo>
                  <a:pt x="2206804" y="13680"/>
                  <a:pt x="2368910" y="27719"/>
                  <a:pt x="2635658" y="0"/>
                </a:cubicBezTo>
                <a:cubicBezTo>
                  <a:pt x="2902406" y="-27719"/>
                  <a:pt x="3118892" y="-28828"/>
                  <a:pt x="3592993" y="0"/>
                </a:cubicBezTo>
                <a:cubicBezTo>
                  <a:pt x="3668155" y="-7142"/>
                  <a:pt x="3772425" y="77011"/>
                  <a:pt x="3766931" y="173938"/>
                </a:cubicBezTo>
                <a:cubicBezTo>
                  <a:pt x="3737773" y="434747"/>
                  <a:pt x="3741511" y="659684"/>
                  <a:pt x="3766931" y="869671"/>
                </a:cubicBezTo>
                <a:cubicBezTo>
                  <a:pt x="3753115" y="957289"/>
                  <a:pt x="3687377" y="1057350"/>
                  <a:pt x="3592993" y="1043609"/>
                </a:cubicBezTo>
                <a:cubicBezTo>
                  <a:pt x="3399933" y="1050033"/>
                  <a:pt x="3196427" y="1032734"/>
                  <a:pt x="2943373" y="1043609"/>
                </a:cubicBezTo>
                <a:cubicBezTo>
                  <a:pt x="2690319" y="1054484"/>
                  <a:pt x="2575199" y="1064900"/>
                  <a:pt x="2362133" y="1043609"/>
                </a:cubicBezTo>
                <a:cubicBezTo>
                  <a:pt x="2149067" y="1022318"/>
                  <a:pt x="1808231" y="1025229"/>
                  <a:pt x="1609941" y="1043609"/>
                </a:cubicBezTo>
                <a:cubicBezTo>
                  <a:pt x="1411651" y="1061989"/>
                  <a:pt x="1209580" y="1071871"/>
                  <a:pt x="960321" y="1043609"/>
                </a:cubicBezTo>
                <a:cubicBezTo>
                  <a:pt x="711062" y="1015347"/>
                  <a:pt x="403236" y="1079995"/>
                  <a:pt x="173938" y="1043609"/>
                </a:cubicBezTo>
                <a:cubicBezTo>
                  <a:pt x="65273" y="1041344"/>
                  <a:pt x="13760" y="963044"/>
                  <a:pt x="0" y="869671"/>
                </a:cubicBezTo>
                <a:cubicBezTo>
                  <a:pt x="-31045" y="704497"/>
                  <a:pt x="22741" y="469509"/>
                  <a:pt x="0" y="173938"/>
                </a:cubicBezTo>
                <a:close/>
              </a:path>
            </a:pathLst>
          </a:custGeom>
          <a:noFill/>
          <a:ln cap="flat" cmpd="sng" w="28575">
            <a:solidFill>
              <a:srgbClr val="2E82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p28"/>
          <p:cNvSpPr/>
          <p:nvPr/>
        </p:nvSpPr>
        <p:spPr>
          <a:xfrm>
            <a:off x="9049320" y="4092743"/>
            <a:ext cx="229724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Voćni trg</a:t>
            </a:r>
            <a:endParaRPr b="0" i="0" sz="1400" u="none" cap="none" strike="noStrike">
              <a:solidFill>
                <a:srgbClr val="000000"/>
              </a:solidFill>
              <a:latin typeface="Arial"/>
              <a:ea typeface="Arial"/>
              <a:cs typeface="Arial"/>
              <a:sym typeface="Arial"/>
            </a:endParaRPr>
          </a:p>
        </p:txBody>
      </p:sp>
      <p:sp>
        <p:nvSpPr>
          <p:cNvPr id="398" name="Google Shape;398;p28"/>
          <p:cNvSpPr/>
          <p:nvPr/>
        </p:nvSpPr>
        <p:spPr>
          <a:xfrm>
            <a:off x="1523156" y="2048729"/>
            <a:ext cx="35104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ulica Ivana Mažuranića</a:t>
            </a:r>
            <a:endParaRPr b="0" i="0" sz="1400" u="none" cap="none" strike="noStrike">
              <a:solidFill>
                <a:srgbClr val="000000"/>
              </a:solidFill>
              <a:latin typeface="Arial"/>
              <a:ea typeface="Arial"/>
              <a:cs typeface="Arial"/>
              <a:sym typeface="Arial"/>
            </a:endParaRPr>
          </a:p>
        </p:txBody>
      </p:sp>
      <p:sp>
        <p:nvSpPr>
          <p:cNvPr id="399" name="Google Shape;399;p28"/>
          <p:cNvSpPr/>
          <p:nvPr/>
        </p:nvSpPr>
        <p:spPr>
          <a:xfrm>
            <a:off x="1201949" y="3012606"/>
            <a:ext cx="2334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Ulica lipa</a:t>
            </a:r>
            <a:endParaRPr b="0" i="0" sz="1400" u="none" cap="none" strike="noStrike">
              <a:solidFill>
                <a:srgbClr val="000000"/>
              </a:solidFill>
              <a:latin typeface="Arial"/>
              <a:ea typeface="Arial"/>
              <a:cs typeface="Arial"/>
              <a:sym typeface="Arial"/>
            </a:endParaRPr>
          </a:p>
        </p:txBody>
      </p:sp>
      <p:sp>
        <p:nvSpPr>
          <p:cNvPr id="400" name="Google Shape;400;p28"/>
          <p:cNvSpPr/>
          <p:nvPr/>
        </p:nvSpPr>
        <p:spPr>
          <a:xfrm>
            <a:off x="8633592" y="3045406"/>
            <a:ext cx="241949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zeleni Trg</a:t>
            </a:r>
            <a:endParaRPr b="0" i="0" sz="1400" u="none" cap="none" strike="noStrike">
              <a:solidFill>
                <a:srgbClr val="000000"/>
              </a:solidFill>
              <a:latin typeface="Arial"/>
              <a:ea typeface="Arial"/>
              <a:cs typeface="Arial"/>
              <a:sym typeface="Arial"/>
            </a:endParaRPr>
          </a:p>
        </p:txBody>
      </p:sp>
      <p:sp>
        <p:nvSpPr>
          <p:cNvPr id="401" name="Google Shape;401;p28"/>
          <p:cNvSpPr/>
          <p:nvPr/>
        </p:nvSpPr>
        <p:spPr>
          <a:xfrm>
            <a:off x="254660" y="4108445"/>
            <a:ext cx="367825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Ulica kralja Tomislava</a:t>
            </a:r>
            <a:endParaRPr b="0" i="0" sz="1400" u="none" cap="none" strike="noStrike">
              <a:solidFill>
                <a:srgbClr val="000000"/>
              </a:solidFill>
              <a:latin typeface="Arial"/>
              <a:ea typeface="Arial"/>
              <a:cs typeface="Arial"/>
              <a:sym typeface="Arial"/>
            </a:endParaRPr>
          </a:p>
        </p:txBody>
      </p:sp>
      <p:sp>
        <p:nvSpPr>
          <p:cNvPr id="402" name="Google Shape;402;p28"/>
          <p:cNvSpPr/>
          <p:nvPr/>
        </p:nvSpPr>
        <p:spPr>
          <a:xfrm>
            <a:off x="7102200" y="2047986"/>
            <a:ext cx="413919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rgbClr val="3991C7"/>
                </a:solidFill>
                <a:latin typeface="Quattrocento Sans"/>
                <a:ea typeface="Quattrocento Sans"/>
                <a:cs typeface="Quattrocento Sans"/>
                <a:sym typeface="Quattrocento Sans"/>
              </a:rPr>
              <a:t>Trg baruna trenka</a:t>
            </a:r>
            <a:endParaRPr b="0" i="0" sz="2400" u="none" cap="none" strike="noStrike">
              <a:solidFill>
                <a:srgbClr val="3991C7"/>
              </a:solidFill>
              <a:latin typeface="Quattrocento Sans"/>
              <a:ea typeface="Quattrocento Sans"/>
              <a:cs typeface="Quattrocento Sans"/>
              <a:sym typeface="Quattrocento Sans"/>
            </a:endParaRPr>
          </a:p>
        </p:txBody>
      </p:sp>
      <p:sp>
        <p:nvSpPr>
          <p:cNvPr id="403" name="Google Shape;403;p28"/>
          <p:cNvSpPr txBox="1"/>
          <p:nvPr/>
        </p:nvSpPr>
        <p:spPr>
          <a:xfrm>
            <a:off x="3676316" y="5173023"/>
            <a:ext cx="1621966" cy="461665"/>
          </a:xfrm>
          <a:prstGeom prst="rect">
            <a:avLst/>
          </a:prstGeom>
          <a:noFill/>
          <a:ln cap="flat" cmpd="sng" w="57150">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dk1"/>
                </a:solidFill>
                <a:latin typeface="Quattrocento Sans"/>
                <a:ea typeface="Quattrocento Sans"/>
                <a:cs typeface="Quattrocento Sans"/>
                <a:sym typeface="Quattrocento Sans"/>
              </a:rPr>
              <a:t>TOČNO </a:t>
            </a:r>
            <a:endParaRPr b="0" i="0" sz="1400" u="none" cap="none" strike="noStrike">
              <a:solidFill>
                <a:srgbClr val="000000"/>
              </a:solidFill>
              <a:latin typeface="Arial"/>
              <a:ea typeface="Arial"/>
              <a:cs typeface="Arial"/>
              <a:sym typeface="Arial"/>
            </a:endParaRPr>
          </a:p>
        </p:txBody>
      </p:sp>
      <p:sp>
        <p:nvSpPr>
          <p:cNvPr id="404" name="Google Shape;404;p28"/>
          <p:cNvSpPr txBox="1"/>
          <p:nvPr/>
        </p:nvSpPr>
        <p:spPr>
          <a:xfrm>
            <a:off x="6798237" y="5187652"/>
            <a:ext cx="1621966" cy="461665"/>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hr-HR" sz="2400" u="none" cap="none" strike="noStrike">
                <a:solidFill>
                  <a:schemeClr val="dk1"/>
                </a:solidFill>
                <a:latin typeface="Quattrocento Sans"/>
                <a:ea typeface="Quattrocento Sans"/>
                <a:cs typeface="Quattrocento Sans"/>
                <a:sym typeface="Quattrocento Sans"/>
              </a:rPr>
              <a:t>NETOČNO </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3"/>
          <p:cNvPicPr preferRelativeResize="0"/>
          <p:nvPr/>
        </p:nvPicPr>
        <p:blipFill rotWithShape="1">
          <a:blip r:embed="rId3">
            <a:alphaModFix/>
          </a:blip>
          <a:srcRect b="0" l="0" r="0" t="0"/>
          <a:stretch/>
        </p:blipFill>
        <p:spPr>
          <a:xfrm>
            <a:off x="939253" y="1580834"/>
            <a:ext cx="4196268" cy="4202674"/>
          </a:xfrm>
          <a:prstGeom prst="rect">
            <a:avLst/>
          </a:prstGeom>
          <a:noFill/>
          <a:ln>
            <a:noFill/>
          </a:ln>
        </p:spPr>
      </p:pic>
      <p:pic>
        <p:nvPicPr>
          <p:cNvPr id="78" name="Google Shape;78;p3"/>
          <p:cNvPicPr preferRelativeResize="0"/>
          <p:nvPr/>
        </p:nvPicPr>
        <p:blipFill rotWithShape="1">
          <a:blip r:embed="rId4">
            <a:alphaModFix/>
          </a:blip>
          <a:srcRect b="0" l="0" r="0" t="0"/>
          <a:stretch/>
        </p:blipFill>
        <p:spPr>
          <a:xfrm>
            <a:off x="5550084" y="2284862"/>
            <a:ext cx="5535516" cy="3486356"/>
          </a:xfrm>
          <a:prstGeom prst="rect">
            <a:avLst/>
          </a:prstGeom>
          <a:noFill/>
          <a:ln>
            <a:noFill/>
          </a:ln>
        </p:spPr>
      </p:pic>
      <p:sp>
        <p:nvSpPr>
          <p:cNvPr id="79" name="Google Shape;79;p3"/>
          <p:cNvSpPr txBox="1"/>
          <p:nvPr>
            <p:ph type="title"/>
          </p:nvPr>
        </p:nvSpPr>
        <p:spPr>
          <a:xfrm>
            <a:off x="137248" y="674882"/>
            <a:ext cx="1191750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82AF"/>
              </a:buClr>
              <a:buSzPts val="3600"/>
              <a:buFont typeface="Quattrocento Sans"/>
              <a:buNone/>
            </a:pPr>
            <a:r>
              <a:rPr lang="hr-HR" sz="3240"/>
              <a:t>Jako važnu poruku poslali su nam učenici 2. c razreda OŠ Marije Jurić Zagorke i Nika!</a:t>
            </a:r>
            <a:br>
              <a:rPr lang="hr-HR" sz="3240"/>
            </a:br>
            <a:endParaRPr sz="3563"/>
          </a:p>
        </p:txBody>
      </p:sp>
    </p:spTree>
  </p:cSld>
  <p:clrMapOvr>
    <a:masterClrMapping/>
  </p:clrMapOvr>
  <p:transition spd="med">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pic>
        <p:nvPicPr>
          <p:cNvPr descr="Slika na kojoj se prikazuje crtež&#10;&#10;Opis je automatski generiran" id="409" name="Google Shape;409;p29"/>
          <p:cNvPicPr preferRelativeResize="0"/>
          <p:nvPr/>
        </p:nvPicPr>
        <p:blipFill rotWithShape="1">
          <a:blip r:embed="rId3">
            <a:alphaModFix/>
          </a:blip>
          <a:srcRect b="0" l="0" r="0" t="0"/>
          <a:stretch/>
        </p:blipFill>
        <p:spPr>
          <a:xfrm>
            <a:off x="7809873" y="1699469"/>
            <a:ext cx="3034146" cy="3761510"/>
          </a:xfrm>
          <a:prstGeom prst="rect">
            <a:avLst/>
          </a:prstGeom>
          <a:noFill/>
          <a:ln>
            <a:noFill/>
          </a:ln>
        </p:spPr>
      </p:pic>
      <p:sp>
        <p:nvSpPr>
          <p:cNvPr id="410" name="Google Shape;410;p29"/>
          <p:cNvSpPr/>
          <p:nvPr/>
        </p:nvSpPr>
        <p:spPr>
          <a:xfrm>
            <a:off x="6790740" y="1699469"/>
            <a:ext cx="1714342" cy="985948"/>
          </a:xfrm>
          <a:prstGeom prst="wedgeRoundRectCallout">
            <a:avLst>
              <a:gd fmla="val 31300" name="adj1"/>
              <a:gd fmla="val 69917" name="adj2"/>
              <a:gd fmla="val 16667" name="adj3"/>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411" name="Google Shape;411;p29"/>
          <p:cNvSpPr txBox="1"/>
          <p:nvPr/>
        </p:nvSpPr>
        <p:spPr>
          <a:xfrm>
            <a:off x="6857619" y="1869277"/>
            <a:ext cx="161213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hr-HR" sz="1800" u="none" cap="none" strike="noStrike">
                <a:solidFill>
                  <a:srgbClr val="3991C7"/>
                </a:solidFill>
                <a:latin typeface="Quattrocento Sans"/>
                <a:ea typeface="Quattrocento Sans"/>
                <a:cs typeface="Quattrocento Sans"/>
                <a:sym typeface="Quattrocento Sans"/>
              </a:rPr>
              <a:t>Provjeri svoje znanje!</a:t>
            </a:r>
            <a:endParaRPr b="0" i="0" sz="1400" u="none" cap="none" strike="noStrike">
              <a:solidFill>
                <a:srgbClr val="000000"/>
              </a:solidFill>
              <a:latin typeface="Arial"/>
              <a:ea typeface="Arial"/>
              <a:cs typeface="Arial"/>
              <a:sym typeface="Arial"/>
            </a:endParaRPr>
          </a:p>
        </p:txBody>
      </p:sp>
      <p:sp>
        <p:nvSpPr>
          <p:cNvPr id="412" name="Google Shape;412;p29"/>
          <p:cNvSpPr txBox="1"/>
          <p:nvPr/>
        </p:nvSpPr>
        <p:spPr>
          <a:xfrm>
            <a:off x="2244042" y="2933893"/>
            <a:ext cx="4276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hr-HR" sz="3600" u="sng" cap="none" strike="noStrike">
                <a:solidFill>
                  <a:srgbClr val="4A86E8"/>
                </a:solidFill>
                <a:latin typeface="Quattrocento Sans"/>
                <a:ea typeface="Quattrocento Sans"/>
                <a:cs typeface="Quattrocento Sans"/>
                <a:sym typeface="Quattrocento Sans"/>
                <a:hlinkClick r:id="rId4"/>
              </a:rPr>
              <a:t>Veliko početno slovo</a:t>
            </a:r>
            <a:endParaRPr b="0" i="0" sz="3600" u="none" cap="none" strike="noStrike">
              <a:solidFill>
                <a:srgbClr val="4A86E8"/>
              </a:solidFill>
              <a:latin typeface="Quattrocento Sans"/>
              <a:ea typeface="Quattrocento Sans"/>
              <a:cs typeface="Quattrocento Sans"/>
              <a:sym typeface="Quattrocento Sans"/>
            </a:endParaRPr>
          </a:p>
        </p:txBody>
      </p:sp>
    </p:spTree>
  </p:cSld>
  <p:clrMapOvr>
    <a:masterClrMapping/>
  </p:clrMapOvr>
  <p:transition spd="med">
    <p:push/>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0"/>
          <p:cNvSpPr txBox="1"/>
          <p:nvPr/>
        </p:nvSpPr>
        <p:spPr>
          <a:xfrm>
            <a:off x="915427" y="1152358"/>
            <a:ext cx="8367118" cy="8011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E82AF"/>
              </a:buClr>
              <a:buSzPts val="4400"/>
              <a:buFont typeface="Quattrocento Sans"/>
              <a:buNone/>
            </a:pPr>
            <a:r>
              <a:rPr b="0" i="0" lang="hr-HR" sz="4400" u="none" cap="none" strike="noStrike">
                <a:solidFill>
                  <a:srgbClr val="2E82AF"/>
                </a:solidFill>
                <a:latin typeface="Quattrocento Sans"/>
                <a:ea typeface="Quattrocento Sans"/>
                <a:cs typeface="Quattrocento Sans"/>
                <a:sym typeface="Quattrocento Sans"/>
              </a:rPr>
              <a:t>Domaća zadaća:</a:t>
            </a:r>
            <a:endParaRPr b="0" i="0" sz="1400" u="none" cap="none" strike="noStrike">
              <a:solidFill>
                <a:srgbClr val="000000"/>
              </a:solidFill>
              <a:latin typeface="Arial"/>
              <a:ea typeface="Arial"/>
              <a:cs typeface="Arial"/>
              <a:sym typeface="Arial"/>
            </a:endParaRPr>
          </a:p>
        </p:txBody>
      </p:sp>
      <p:pic>
        <p:nvPicPr>
          <p:cNvPr descr="Slika na kojoj se prikazuje crtež&#10;&#10;Opis je automatski generiran" id="418" name="Google Shape;418;p30"/>
          <p:cNvPicPr preferRelativeResize="0"/>
          <p:nvPr/>
        </p:nvPicPr>
        <p:blipFill rotWithShape="1">
          <a:blip r:embed="rId3">
            <a:alphaModFix/>
          </a:blip>
          <a:srcRect b="0" l="0" r="0" t="0"/>
          <a:stretch/>
        </p:blipFill>
        <p:spPr>
          <a:xfrm>
            <a:off x="1166769" y="3070669"/>
            <a:ext cx="2360201" cy="2502667"/>
          </a:xfrm>
          <a:prstGeom prst="rect">
            <a:avLst/>
          </a:prstGeom>
          <a:noFill/>
          <a:ln>
            <a:noFill/>
          </a:ln>
        </p:spPr>
      </p:pic>
      <p:sp>
        <p:nvSpPr>
          <p:cNvPr id="419" name="Google Shape;419;p30"/>
          <p:cNvSpPr txBox="1"/>
          <p:nvPr/>
        </p:nvSpPr>
        <p:spPr>
          <a:xfrm>
            <a:off x="4222450" y="2492362"/>
            <a:ext cx="7534122" cy="24121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10000"/>
              </a:lnSpc>
              <a:spcBef>
                <a:spcPts val="0"/>
              </a:spcBef>
              <a:spcAft>
                <a:spcPts val="0"/>
              </a:spcAft>
              <a:buClr>
                <a:srgbClr val="2E82AF"/>
              </a:buClr>
              <a:buSzPts val="3237"/>
              <a:buFont typeface="Noto Sans Symbols"/>
              <a:buChar char="✔"/>
            </a:pPr>
            <a:r>
              <a:rPr b="0" i="0" lang="hr-HR" sz="3237" u="none" cap="none" strike="noStrike">
                <a:solidFill>
                  <a:srgbClr val="2E75B5"/>
                </a:solidFill>
                <a:latin typeface="Quattrocento Sans"/>
                <a:ea typeface="Quattrocento Sans"/>
                <a:cs typeface="Quattrocento Sans"/>
                <a:sym typeface="Quattrocento Sans"/>
              </a:rPr>
              <a:t>Pošaljite nam ime svoje ulice ili trga i napišite po kome ili po čemu je vaša ulica ili trg dobila ime.</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000"/>
              </a:spcBef>
              <a:spcAft>
                <a:spcPts val="0"/>
              </a:spcAft>
              <a:buClr>
                <a:srgbClr val="2E82AF"/>
              </a:buClr>
              <a:buSzPts val="3237"/>
              <a:buFont typeface="Noto Sans Symbols"/>
              <a:buChar char="✔"/>
            </a:pPr>
            <a:r>
              <a:rPr b="0" i="0" lang="hr-HR" sz="3237" u="none" cap="none" strike="noStrike">
                <a:solidFill>
                  <a:srgbClr val="2E75B5"/>
                </a:solidFill>
                <a:latin typeface="Quattrocento Sans"/>
                <a:ea typeface="Quattrocento Sans"/>
                <a:cs typeface="Quattrocento Sans"/>
                <a:sym typeface="Quattrocento Sans"/>
              </a:rPr>
              <a:t>Pojedite jednu voćku.</a:t>
            </a:r>
            <a:endParaRPr b="0" i="0" sz="1400" u="none" cap="none" strike="noStrike">
              <a:solidFill>
                <a:srgbClr val="000000"/>
              </a:solidFill>
              <a:latin typeface="Arial"/>
              <a:ea typeface="Arial"/>
              <a:cs typeface="Arial"/>
              <a:sym typeface="Arial"/>
            </a:endParaRPr>
          </a:p>
          <a:p>
            <a:pPr indent="-52387" lvl="0" marL="228600" marR="0" rtl="0" algn="l">
              <a:lnSpc>
                <a:spcPct val="110000"/>
              </a:lnSpc>
              <a:spcBef>
                <a:spcPts val="1000"/>
              </a:spcBef>
              <a:spcAft>
                <a:spcPts val="0"/>
              </a:spcAft>
              <a:buClr>
                <a:srgbClr val="2E82AF"/>
              </a:buClr>
              <a:buSzPts val="2775"/>
              <a:buFont typeface="Noto Sans Symbols"/>
              <a:buNone/>
            </a:pPr>
            <a:r>
              <a:t/>
            </a:r>
            <a:endParaRPr b="0" i="0" sz="2775" u="none" cap="none" strike="noStrike">
              <a:solidFill>
                <a:srgbClr val="2E75B5"/>
              </a:solidFill>
              <a:latin typeface="Quattrocento Sans"/>
              <a:ea typeface="Quattrocento Sans"/>
              <a:cs typeface="Quattrocento Sans"/>
              <a:sym typeface="Quattrocento Sans"/>
            </a:endParaRPr>
          </a:p>
          <a:p>
            <a:pPr indent="0" lvl="0" marL="0" marR="0" rtl="0" algn="l">
              <a:lnSpc>
                <a:spcPct val="110000"/>
              </a:lnSpc>
              <a:spcBef>
                <a:spcPts val="1000"/>
              </a:spcBef>
              <a:spcAft>
                <a:spcPts val="0"/>
              </a:spcAft>
              <a:buClr>
                <a:srgbClr val="2E82AF"/>
              </a:buClr>
              <a:buSzPts val="2775"/>
              <a:buFont typeface="Noto Sans Symbols"/>
              <a:buNone/>
            </a:pPr>
            <a:r>
              <a:t/>
            </a:r>
            <a:endParaRPr b="0" i="0" sz="2775" u="none" cap="none" strike="noStrike">
              <a:solidFill>
                <a:srgbClr val="2E75B5"/>
              </a:solidFill>
              <a:latin typeface="Quattrocento Sans"/>
              <a:ea typeface="Quattrocento Sans"/>
              <a:cs typeface="Quattrocento Sans"/>
              <a:sym typeface="Quattrocento Sans"/>
            </a:endParaRPr>
          </a:p>
        </p:txBody>
      </p:sp>
    </p:spTree>
  </p:cSld>
  <p:clrMapOvr>
    <a:masterClrMapping/>
  </p:clrMapOvr>
  <p:transition spd="med">
    <p:push/>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pic>
        <p:nvPicPr>
          <p:cNvPr descr="Slika na kojoj se prikazuje soba&#10;&#10;Opis je automatski generiran" id="424" name="Google Shape;424;p31"/>
          <p:cNvPicPr preferRelativeResize="0"/>
          <p:nvPr>
            <p:ph idx="1" type="body"/>
          </p:nvPr>
        </p:nvPicPr>
        <p:blipFill rotWithShape="1">
          <a:blip r:embed="rId3">
            <a:alphaModFix/>
          </a:blip>
          <a:srcRect b="0" l="0" r="0" t="0"/>
          <a:stretch/>
        </p:blipFill>
        <p:spPr>
          <a:xfrm>
            <a:off x="456063" y="2067392"/>
            <a:ext cx="3928600" cy="3118757"/>
          </a:xfrm>
          <a:prstGeom prst="rect">
            <a:avLst/>
          </a:prstGeom>
          <a:noFill/>
          <a:ln>
            <a:noFill/>
          </a:ln>
        </p:spPr>
      </p:pic>
      <p:sp>
        <p:nvSpPr>
          <p:cNvPr id="425" name="Google Shape;425;p31"/>
          <p:cNvSpPr txBox="1"/>
          <p:nvPr>
            <p:ph type="title"/>
          </p:nvPr>
        </p:nvSpPr>
        <p:spPr>
          <a:xfrm>
            <a:off x="915427" y="1152358"/>
            <a:ext cx="8367118" cy="80113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82AF"/>
              </a:buClr>
              <a:buSzPts val="4400"/>
              <a:buFont typeface="Quattrocento Sans"/>
              <a:buNone/>
            </a:pPr>
            <a:r>
              <a:rPr lang="hr-HR"/>
              <a:t>Lijepo i dobro:</a:t>
            </a:r>
            <a:endParaRPr/>
          </a:p>
        </p:txBody>
      </p:sp>
      <p:sp>
        <p:nvSpPr>
          <p:cNvPr id="426" name="Google Shape;426;p31"/>
          <p:cNvSpPr txBox="1"/>
          <p:nvPr>
            <p:ph idx="2" type="body"/>
          </p:nvPr>
        </p:nvSpPr>
        <p:spPr>
          <a:xfrm>
            <a:off x="5098987" y="2988602"/>
            <a:ext cx="6335930" cy="242718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000"/>
              <a:buFont typeface="Noto Sans Symbols"/>
              <a:buChar char="✔"/>
            </a:pPr>
            <a:r>
              <a:rPr lang="hr-HR">
                <a:solidFill>
                  <a:srgbClr val="3991C7"/>
                </a:solidFill>
              </a:rPr>
              <a:t>Ulice i trgovi dobivaju imena po poznatim osobama, a mogu dobiti ime i po nekom cvijeću ili drveću.</a:t>
            </a:r>
            <a:endParaRPr sz="3600">
              <a:solidFill>
                <a:srgbClr val="3991C7"/>
              </a:solidFill>
            </a:endParaRPr>
          </a:p>
        </p:txBody>
      </p:sp>
    </p:spTree>
  </p:cSld>
  <p:clrMapOvr>
    <a:masterClrMapping/>
  </p:clrMapOvr>
  <p:transition spd="med">
    <p:push/>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32"/>
          <p:cNvSpPr txBox="1"/>
          <p:nvPr>
            <p:ph idx="1" type="body"/>
          </p:nvPr>
        </p:nvSpPr>
        <p:spPr>
          <a:xfrm>
            <a:off x="887718" y="1438382"/>
            <a:ext cx="10541193" cy="44762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5400"/>
              <a:buNone/>
            </a:pPr>
            <a:r>
              <a:rPr lang="hr-HR" sz="5400" u="sng">
                <a:solidFill>
                  <a:schemeClr val="hlink"/>
                </a:solidFill>
                <a:hlinkClick r:id="rId3"/>
              </a:rPr>
              <a:t>skolanatrecem2@hrt.hr</a:t>
            </a:r>
            <a:endParaRPr sz="5400"/>
          </a:p>
          <a:p>
            <a:pPr indent="0" lvl="0" marL="0" rtl="0" algn="l">
              <a:lnSpc>
                <a:spcPct val="90000"/>
              </a:lnSpc>
              <a:spcBef>
                <a:spcPts val="1000"/>
              </a:spcBef>
              <a:spcAft>
                <a:spcPts val="0"/>
              </a:spcAft>
              <a:buSzPts val="3000"/>
              <a:buNone/>
            </a:pPr>
            <a:r>
              <a:t/>
            </a:r>
            <a:endParaRPr/>
          </a:p>
          <a:p>
            <a:pPr indent="457200" lvl="0" marL="0" rtl="0" algn="l">
              <a:lnSpc>
                <a:spcPct val="90000"/>
              </a:lnSpc>
              <a:spcBef>
                <a:spcPts val="1000"/>
              </a:spcBef>
              <a:spcAft>
                <a:spcPts val="0"/>
              </a:spcAft>
              <a:buSzPts val="3000"/>
              <a:buNone/>
            </a:pPr>
            <a:r>
              <a:rPr lang="hr-HR"/>
              <a:t>	  Škola na Trećem</a:t>
            </a:r>
            <a:endParaRPr/>
          </a:p>
          <a:p>
            <a:pPr indent="-38100" lvl="0" marL="228600" rtl="0" algn="l">
              <a:lnSpc>
                <a:spcPct val="90000"/>
              </a:lnSpc>
              <a:spcBef>
                <a:spcPts val="1000"/>
              </a:spcBef>
              <a:spcAft>
                <a:spcPts val="0"/>
              </a:spcAft>
              <a:buSzPts val="3000"/>
              <a:buNone/>
            </a:pPr>
            <a:r>
              <a:t/>
            </a:r>
            <a:endParaRPr/>
          </a:p>
        </p:txBody>
      </p:sp>
      <p:pic>
        <p:nvPicPr>
          <p:cNvPr id="432" name="Google Shape;432;p32"/>
          <p:cNvPicPr preferRelativeResize="0"/>
          <p:nvPr/>
        </p:nvPicPr>
        <p:blipFill rotWithShape="1">
          <a:blip r:embed="rId4">
            <a:alphaModFix/>
          </a:blip>
          <a:srcRect b="0" l="0" r="0" t="0"/>
          <a:stretch/>
        </p:blipFill>
        <p:spPr>
          <a:xfrm>
            <a:off x="260278" y="4032607"/>
            <a:ext cx="2438399" cy="1219200"/>
          </a:xfrm>
          <a:prstGeom prst="rect">
            <a:avLst/>
          </a:prstGeom>
          <a:noFill/>
          <a:ln>
            <a:noFill/>
          </a:ln>
        </p:spPr>
      </p:pic>
      <p:pic>
        <p:nvPicPr>
          <p:cNvPr id="433" name="Google Shape;433;p32"/>
          <p:cNvPicPr preferRelativeResize="0"/>
          <p:nvPr/>
        </p:nvPicPr>
        <p:blipFill rotWithShape="1">
          <a:blip r:embed="rId5">
            <a:alphaModFix/>
          </a:blip>
          <a:srcRect b="0" l="0" r="0" t="0"/>
          <a:stretch/>
        </p:blipFill>
        <p:spPr>
          <a:xfrm>
            <a:off x="962533" y="2484232"/>
            <a:ext cx="1033890" cy="1033890"/>
          </a:xfrm>
          <a:prstGeom prst="rect">
            <a:avLst/>
          </a:prstGeom>
          <a:noFill/>
          <a:ln>
            <a:noFill/>
          </a:ln>
        </p:spPr>
      </p:pic>
    </p:spTree>
  </p:cSld>
  <p:clrMapOvr>
    <a:masterClrMapping/>
  </p:clrMapOvr>
  <p:transition spd="med">
    <p:push/>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33"/>
          <p:cNvSpPr txBox="1"/>
          <p:nvPr>
            <p:ph type="title"/>
          </p:nvPr>
        </p:nvSpPr>
        <p:spPr>
          <a:xfrm>
            <a:off x="1199456" y="1772816"/>
            <a:ext cx="9698360" cy="36509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E82AF"/>
              </a:buClr>
              <a:buSzPts val="2800"/>
              <a:buFont typeface="Quattrocento Sans"/>
              <a:buNone/>
            </a:pPr>
            <a:br>
              <a:rPr lang="hr-HR" sz="2800"/>
            </a:br>
            <a:r>
              <a:rPr lang="hr-HR" sz="2800"/>
              <a:t>Publikacija je izrađena u sklopu projekta „Podrška provedbi Cjelovite kurikularne reforme” koji sufinancira Europska unija </a:t>
            </a:r>
            <a:br>
              <a:rPr lang="hr-HR" sz="2800"/>
            </a:br>
            <a:r>
              <a:rPr lang="hr-HR" sz="2800"/>
              <a:t>iz Europskog socijalnog fonda. </a:t>
            </a:r>
            <a:br>
              <a:rPr lang="hr-HR" sz="2800"/>
            </a:br>
            <a:r>
              <a:rPr lang="hr-HR" sz="2800"/>
              <a:t>Nositelj projekta je Ministarstvo znanosti i obrazovanja. </a:t>
            </a:r>
            <a:br>
              <a:rPr lang="hr-HR" sz="2800"/>
            </a:br>
            <a:br>
              <a:rPr lang="hr-HR" sz="2800"/>
            </a:br>
            <a:r>
              <a:rPr lang="hr-HR" sz="2800"/>
              <a:t>Za sadržaj ove publikacije odgovorno je isključivo Ministarstvo znanosti i obrazovanja, publikacija ni na koji način ne odražava mišljenje Europske unije.</a:t>
            </a:r>
            <a:br>
              <a:rPr lang="hr-HR" sz="2800"/>
            </a:br>
            <a:br>
              <a:rPr lang="hr-HR" sz="2800"/>
            </a:br>
            <a:endParaRPr sz="2800"/>
          </a:p>
        </p:txBody>
      </p:sp>
    </p:spTree>
  </p:cSld>
  <p:clrMapOvr>
    <a:masterClrMapping/>
  </p:clrMapOvr>
  <p:transition spd="med">
    <p:push/>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pic>
        <p:nvPicPr>
          <p:cNvPr id="445" name="Google Shape;445;p34"/>
          <p:cNvPicPr preferRelativeResize="0"/>
          <p:nvPr/>
        </p:nvPicPr>
        <p:blipFill rotWithShape="1">
          <a:blip r:embed="rId3">
            <a:alphaModFix/>
          </a:blip>
          <a:srcRect b="0" l="0" r="0" t="0"/>
          <a:stretch/>
        </p:blipFill>
        <p:spPr>
          <a:xfrm>
            <a:off x="335360" y="980728"/>
            <a:ext cx="11537950" cy="4163099"/>
          </a:xfrm>
          <a:prstGeom prst="rect">
            <a:avLst/>
          </a:prstGeom>
          <a:noFill/>
          <a:ln>
            <a:noFill/>
          </a:ln>
        </p:spPr>
      </p:pic>
      <p:sp>
        <p:nvSpPr>
          <p:cNvPr id="446" name="Google Shape;446;p34"/>
          <p:cNvSpPr txBox="1"/>
          <p:nvPr/>
        </p:nvSpPr>
        <p:spPr>
          <a:xfrm>
            <a:off x="3332027" y="4869160"/>
            <a:ext cx="554461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hr-HR" sz="3600" u="none" cap="none" strike="noStrike">
                <a:solidFill>
                  <a:schemeClr val="dk1"/>
                </a:solidFill>
                <a:latin typeface="Quattrocento Sans"/>
                <a:ea typeface="Quattrocento Sans"/>
                <a:cs typeface="Quattrocento Sans"/>
                <a:sym typeface="Quattrocento Sans"/>
              </a:rPr>
              <a:t>skolazazivot.hr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hr-HR" sz="3600" u="none" cap="none" strike="noStrike">
                <a:solidFill>
                  <a:srgbClr val="2E82AF"/>
                </a:solidFill>
                <a:latin typeface="Quattrocento Sans"/>
                <a:ea typeface="Quattrocento Sans"/>
                <a:cs typeface="Quattrocento Sans"/>
                <a:sym typeface="Quattrocento Sans"/>
              </a:rPr>
              <a:t>kurikulum@mzo.hr</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grpSp>
        <p:nvGrpSpPr>
          <p:cNvPr id="452" name="Google Shape;452;p35"/>
          <p:cNvGrpSpPr/>
          <p:nvPr/>
        </p:nvGrpSpPr>
        <p:grpSpPr>
          <a:xfrm>
            <a:off x="1493737" y="2697210"/>
            <a:ext cx="1745941" cy="2704349"/>
            <a:chOff x="4350059" y="972105"/>
            <a:chExt cx="3737500" cy="4913790"/>
          </a:xfrm>
        </p:grpSpPr>
        <p:pic>
          <p:nvPicPr>
            <p:cNvPr id="453" name="Google Shape;453;p35"/>
            <p:cNvPicPr preferRelativeResize="0"/>
            <p:nvPr/>
          </p:nvPicPr>
          <p:blipFill rotWithShape="1">
            <a:blip r:embed="rId3">
              <a:alphaModFix/>
            </a:blip>
            <a:srcRect b="0" l="0" r="0" t="0"/>
            <a:stretch/>
          </p:blipFill>
          <p:spPr>
            <a:xfrm>
              <a:off x="4350059" y="1073753"/>
              <a:ext cx="3613213" cy="4812142"/>
            </a:xfrm>
            <a:prstGeom prst="rect">
              <a:avLst/>
            </a:prstGeom>
            <a:noFill/>
            <a:ln>
              <a:noFill/>
            </a:ln>
          </p:spPr>
        </p:pic>
        <p:sp>
          <p:nvSpPr>
            <p:cNvPr id="454" name="Google Shape;454;p35"/>
            <p:cNvSpPr/>
            <p:nvPr/>
          </p:nvSpPr>
          <p:spPr>
            <a:xfrm>
              <a:off x="6533967" y="972105"/>
              <a:ext cx="1553592" cy="57704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455" name="Google Shape;455;p35"/>
          <p:cNvSpPr txBox="1"/>
          <p:nvPr/>
        </p:nvSpPr>
        <p:spPr>
          <a:xfrm>
            <a:off x="648070" y="3042268"/>
            <a:ext cx="3701989" cy="7685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82AF"/>
              </a:buClr>
              <a:buSzPts val="4400"/>
              <a:buFont typeface="Quattrocento Sans"/>
              <a:buNone/>
            </a:pPr>
            <a:r>
              <a:t/>
            </a:r>
            <a:endParaRPr b="1" i="0" sz="4400" u="none" cap="none" strike="noStrike">
              <a:solidFill>
                <a:srgbClr val="2E82AF"/>
              </a:solidFill>
              <a:latin typeface="Quattrocento Sans"/>
              <a:ea typeface="Quattrocento Sans"/>
              <a:cs typeface="Quattrocento Sans"/>
              <a:sym typeface="Quattrocento Sans"/>
            </a:endParaRPr>
          </a:p>
        </p:txBody>
      </p:sp>
      <p:pic>
        <p:nvPicPr>
          <p:cNvPr id="456" name="Google Shape;456;p35"/>
          <p:cNvPicPr preferRelativeResize="0"/>
          <p:nvPr/>
        </p:nvPicPr>
        <p:blipFill rotWithShape="1">
          <a:blip r:embed="rId4">
            <a:alphaModFix/>
          </a:blip>
          <a:srcRect b="0" l="0" r="0" t="0"/>
          <a:stretch/>
        </p:blipFill>
        <p:spPr>
          <a:xfrm>
            <a:off x="3406395" y="2426974"/>
            <a:ext cx="2438223" cy="3000889"/>
          </a:xfrm>
          <a:prstGeom prst="rect">
            <a:avLst/>
          </a:prstGeom>
          <a:noFill/>
          <a:ln>
            <a:noFill/>
          </a:ln>
        </p:spPr>
      </p:pic>
      <p:pic>
        <p:nvPicPr>
          <p:cNvPr descr="Slika na kojoj se prikazuje crtež&#10;&#10;Opis je automatski generiran" id="457" name="Google Shape;457;p35"/>
          <p:cNvPicPr preferRelativeResize="0"/>
          <p:nvPr/>
        </p:nvPicPr>
        <p:blipFill rotWithShape="1">
          <a:blip r:embed="rId5">
            <a:alphaModFix/>
          </a:blip>
          <a:srcRect b="0" l="0" r="0" t="0"/>
          <a:stretch/>
        </p:blipFill>
        <p:spPr>
          <a:xfrm>
            <a:off x="8583570" y="3652936"/>
            <a:ext cx="1906896" cy="2022000"/>
          </a:xfrm>
          <a:prstGeom prst="rect">
            <a:avLst/>
          </a:prstGeom>
          <a:noFill/>
          <a:ln>
            <a:noFill/>
          </a:ln>
        </p:spPr>
      </p:pic>
      <p:pic>
        <p:nvPicPr>
          <p:cNvPr descr="Slika na kojoj se prikazuje crtež&#10;&#10;Opis je automatski generiran" id="458" name="Google Shape;458;p35"/>
          <p:cNvPicPr preferRelativeResize="0"/>
          <p:nvPr/>
        </p:nvPicPr>
        <p:blipFill rotWithShape="1">
          <a:blip r:embed="rId6">
            <a:alphaModFix/>
          </a:blip>
          <a:srcRect b="0" l="0" r="0" t="0"/>
          <a:stretch/>
        </p:blipFill>
        <p:spPr>
          <a:xfrm>
            <a:off x="6943954" y="3004391"/>
            <a:ext cx="1493728" cy="2509838"/>
          </a:xfrm>
          <a:prstGeom prst="rect">
            <a:avLst/>
          </a:prstGeom>
          <a:noFill/>
          <a:ln>
            <a:noFill/>
          </a:ln>
        </p:spPr>
      </p:pic>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4"/>
          <p:cNvSpPr txBox="1"/>
          <p:nvPr/>
        </p:nvSpPr>
        <p:spPr>
          <a:xfrm>
            <a:off x="644121" y="734651"/>
            <a:ext cx="10903757" cy="65566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E82AF"/>
              </a:buClr>
              <a:buSzPts val="4000"/>
              <a:buFont typeface="Quattrocento Sans"/>
              <a:buNone/>
            </a:pPr>
            <a:r>
              <a:rPr b="0" i="0" lang="hr-HR" sz="4000" u="none" cap="none" strike="noStrike">
                <a:solidFill>
                  <a:srgbClr val="2E82AF"/>
                </a:solidFill>
                <a:latin typeface="Quattrocento Sans"/>
                <a:ea typeface="Quattrocento Sans"/>
                <a:cs typeface="Quattrocento Sans"/>
                <a:sym typeface="Quattrocento Sans"/>
              </a:rPr>
              <a:t>Proljetne slike</a:t>
            </a:r>
            <a:endParaRPr b="0" i="0" sz="1400" u="none" cap="none" strike="noStrike">
              <a:solidFill>
                <a:srgbClr val="000000"/>
              </a:solidFill>
              <a:latin typeface="Arial"/>
              <a:ea typeface="Arial"/>
              <a:cs typeface="Arial"/>
              <a:sym typeface="Arial"/>
            </a:endParaRPr>
          </a:p>
        </p:txBody>
      </p:sp>
      <p:sp>
        <p:nvSpPr>
          <p:cNvPr id="85" name="Google Shape;85;p4"/>
          <p:cNvSpPr txBox="1"/>
          <p:nvPr/>
        </p:nvSpPr>
        <p:spPr>
          <a:xfrm>
            <a:off x="1536625" y="5188982"/>
            <a:ext cx="2991679"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1" lang="hr-HR" sz="1800" u="none" cap="none" strike="noStrike">
                <a:solidFill>
                  <a:schemeClr val="dk1"/>
                </a:solidFill>
                <a:latin typeface="Quattrocento Sans"/>
                <a:ea typeface="Quattrocento Sans"/>
                <a:cs typeface="Quattrocento Sans"/>
                <a:sym typeface="Quattrocento Sans"/>
              </a:rPr>
              <a:t>Ante, Rab </a:t>
            </a:r>
            <a:endParaRPr b="0" i="0" sz="1400" u="none" cap="none" strike="noStrike">
              <a:solidFill>
                <a:srgbClr val="000000"/>
              </a:solidFill>
              <a:latin typeface="Arial"/>
              <a:ea typeface="Arial"/>
              <a:cs typeface="Arial"/>
              <a:sym typeface="Arial"/>
            </a:endParaRPr>
          </a:p>
        </p:txBody>
      </p:sp>
      <p:sp>
        <p:nvSpPr>
          <p:cNvPr id="86" name="Google Shape;86;p4"/>
          <p:cNvSpPr txBox="1"/>
          <p:nvPr/>
        </p:nvSpPr>
        <p:spPr>
          <a:xfrm>
            <a:off x="4262172" y="5188982"/>
            <a:ext cx="3190461"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1" lang="hr-HR" sz="1800" u="none" cap="none" strike="noStrike">
                <a:solidFill>
                  <a:schemeClr val="dk1"/>
                </a:solidFill>
                <a:latin typeface="Quattrocento Sans"/>
                <a:ea typeface="Quattrocento Sans"/>
                <a:cs typeface="Quattrocento Sans"/>
                <a:sym typeface="Quattrocento Sans"/>
              </a:rPr>
              <a:t>Stjepan, Krašić</a:t>
            </a:r>
            <a:endParaRPr b="0" i="0" sz="1400" u="none" cap="none" strike="noStrike">
              <a:solidFill>
                <a:srgbClr val="000000"/>
              </a:solidFill>
              <a:latin typeface="Arial"/>
              <a:ea typeface="Arial"/>
              <a:cs typeface="Arial"/>
              <a:sym typeface="Arial"/>
            </a:endParaRPr>
          </a:p>
        </p:txBody>
      </p:sp>
      <p:pic>
        <p:nvPicPr>
          <p:cNvPr id="87" name="Google Shape;87;p4"/>
          <p:cNvPicPr preferRelativeResize="0"/>
          <p:nvPr/>
        </p:nvPicPr>
        <p:blipFill rotWithShape="1">
          <a:blip r:embed="rId3">
            <a:alphaModFix/>
          </a:blip>
          <a:srcRect b="0" l="0" r="0" t="0"/>
          <a:stretch/>
        </p:blipFill>
        <p:spPr>
          <a:xfrm>
            <a:off x="824605" y="1604427"/>
            <a:ext cx="3644433" cy="3421241"/>
          </a:xfrm>
          <a:prstGeom prst="rect">
            <a:avLst/>
          </a:prstGeom>
          <a:noFill/>
          <a:ln>
            <a:noFill/>
          </a:ln>
        </p:spPr>
      </p:pic>
      <p:pic>
        <p:nvPicPr>
          <p:cNvPr id="88" name="Google Shape;88;p4"/>
          <p:cNvPicPr preferRelativeResize="0"/>
          <p:nvPr/>
        </p:nvPicPr>
        <p:blipFill rotWithShape="1">
          <a:blip r:embed="rId4">
            <a:alphaModFix/>
          </a:blip>
          <a:srcRect b="0" l="0" r="0" t="0"/>
          <a:stretch/>
        </p:blipFill>
        <p:spPr>
          <a:xfrm>
            <a:off x="4787900" y="1603839"/>
            <a:ext cx="2580446" cy="3422886"/>
          </a:xfrm>
          <a:prstGeom prst="rect">
            <a:avLst/>
          </a:prstGeom>
          <a:noFill/>
          <a:ln>
            <a:noFill/>
          </a:ln>
        </p:spPr>
      </p:pic>
      <p:pic>
        <p:nvPicPr>
          <p:cNvPr id="89" name="Google Shape;89;p4"/>
          <p:cNvPicPr preferRelativeResize="0"/>
          <p:nvPr/>
        </p:nvPicPr>
        <p:blipFill rotWithShape="1">
          <a:blip r:embed="rId5">
            <a:alphaModFix/>
          </a:blip>
          <a:srcRect b="0" l="0" r="0" t="0"/>
          <a:stretch/>
        </p:blipFill>
        <p:spPr>
          <a:xfrm>
            <a:off x="7594404" y="1603839"/>
            <a:ext cx="3703699" cy="3400117"/>
          </a:xfrm>
          <a:prstGeom prst="rect">
            <a:avLst/>
          </a:prstGeom>
          <a:noFill/>
          <a:ln>
            <a:noFill/>
          </a:ln>
        </p:spPr>
      </p:pic>
      <p:sp>
        <p:nvSpPr>
          <p:cNvPr id="90" name="Google Shape;90;p4"/>
          <p:cNvSpPr txBox="1"/>
          <p:nvPr/>
        </p:nvSpPr>
        <p:spPr>
          <a:xfrm>
            <a:off x="8121459" y="5170006"/>
            <a:ext cx="3190461"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1" lang="hr-HR" sz="1800" u="none" cap="none" strike="noStrike">
                <a:solidFill>
                  <a:schemeClr val="dk1"/>
                </a:solidFill>
                <a:latin typeface="Quattrocento Sans"/>
                <a:ea typeface="Quattrocento Sans"/>
                <a:cs typeface="Quattrocento Sans"/>
                <a:sym typeface="Quattrocento Sans"/>
              </a:rPr>
              <a:t>Vinko, Split</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5"/>
          <p:cNvSpPr txBox="1"/>
          <p:nvPr/>
        </p:nvSpPr>
        <p:spPr>
          <a:xfrm>
            <a:off x="3759854" y="5419337"/>
            <a:ext cx="2119745"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1" lang="hr-HR" sz="1800" u="none" cap="none" strike="noStrike">
                <a:solidFill>
                  <a:schemeClr val="dk1"/>
                </a:solidFill>
                <a:latin typeface="Quattrocento Sans"/>
                <a:ea typeface="Quattrocento Sans"/>
                <a:cs typeface="Quattrocento Sans"/>
                <a:sym typeface="Quattrocento Sans"/>
              </a:rPr>
              <a:t>Jan, Đurmanec</a:t>
            </a:r>
            <a:endParaRPr b="0" i="0" sz="1400" u="none" cap="none" strike="noStrike">
              <a:solidFill>
                <a:srgbClr val="000000"/>
              </a:solidFill>
              <a:latin typeface="Arial"/>
              <a:ea typeface="Arial"/>
              <a:cs typeface="Arial"/>
              <a:sym typeface="Arial"/>
            </a:endParaRPr>
          </a:p>
        </p:txBody>
      </p:sp>
      <p:sp>
        <p:nvSpPr>
          <p:cNvPr id="96" name="Google Shape;96;p5"/>
          <p:cNvSpPr txBox="1"/>
          <p:nvPr/>
        </p:nvSpPr>
        <p:spPr>
          <a:xfrm>
            <a:off x="7856338" y="5408561"/>
            <a:ext cx="2119745"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1" lang="hr-HR" sz="1800" u="none" cap="none" strike="noStrike">
                <a:solidFill>
                  <a:schemeClr val="dk1"/>
                </a:solidFill>
                <a:latin typeface="Quattrocento Sans"/>
                <a:ea typeface="Quattrocento Sans"/>
                <a:cs typeface="Quattrocento Sans"/>
                <a:sym typeface="Quattrocento Sans"/>
              </a:rPr>
              <a:t>Šalom, Primošten</a:t>
            </a:r>
            <a:endParaRPr b="0" i="0" sz="1400" u="none" cap="none" strike="noStrike">
              <a:solidFill>
                <a:srgbClr val="000000"/>
              </a:solidFill>
              <a:latin typeface="Arial"/>
              <a:ea typeface="Arial"/>
              <a:cs typeface="Arial"/>
              <a:sym typeface="Arial"/>
            </a:endParaRPr>
          </a:p>
        </p:txBody>
      </p:sp>
      <p:pic>
        <p:nvPicPr>
          <p:cNvPr id="97" name="Google Shape;97;p5"/>
          <p:cNvPicPr preferRelativeResize="0"/>
          <p:nvPr/>
        </p:nvPicPr>
        <p:blipFill rotWithShape="1">
          <a:blip r:embed="rId3">
            <a:alphaModFix/>
          </a:blip>
          <a:srcRect b="0" l="0" r="0" t="0"/>
          <a:stretch/>
        </p:blipFill>
        <p:spPr>
          <a:xfrm>
            <a:off x="2248201" y="687801"/>
            <a:ext cx="3536374" cy="4709984"/>
          </a:xfrm>
          <a:prstGeom prst="rect">
            <a:avLst/>
          </a:prstGeom>
          <a:noFill/>
          <a:ln>
            <a:noFill/>
          </a:ln>
        </p:spPr>
      </p:pic>
      <p:pic>
        <p:nvPicPr>
          <p:cNvPr id="98" name="Google Shape;98;p5"/>
          <p:cNvPicPr preferRelativeResize="0"/>
          <p:nvPr/>
        </p:nvPicPr>
        <p:blipFill rotWithShape="1">
          <a:blip r:embed="rId4">
            <a:alphaModFix/>
          </a:blip>
          <a:srcRect b="0" l="0" r="0" t="0"/>
          <a:stretch/>
        </p:blipFill>
        <p:spPr>
          <a:xfrm>
            <a:off x="6407427" y="687801"/>
            <a:ext cx="3450879" cy="4709984"/>
          </a:xfrm>
          <a:prstGeom prst="rect">
            <a:avLst/>
          </a:prstGeom>
          <a:noFill/>
          <a:ln>
            <a:noFill/>
          </a:ln>
        </p:spPr>
      </p:pic>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6"/>
          <p:cNvSpPr txBox="1"/>
          <p:nvPr/>
        </p:nvSpPr>
        <p:spPr>
          <a:xfrm>
            <a:off x="7418225" y="669775"/>
            <a:ext cx="2753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hr-HR" sz="2800" u="none" cap="none" strike="noStrike">
                <a:solidFill>
                  <a:schemeClr val="dk1"/>
                </a:solidFill>
                <a:latin typeface="Quattrocento Sans"/>
                <a:ea typeface="Quattrocento Sans"/>
                <a:cs typeface="Quattrocento Sans"/>
                <a:sym typeface="Quattrocento Sans"/>
              </a:rPr>
              <a:t>TRAVANJ 2020. </a:t>
            </a:r>
            <a:endParaRPr b="0" i="0" sz="1400" u="none" cap="none" strike="noStrike">
              <a:solidFill>
                <a:srgbClr val="000000"/>
              </a:solidFill>
              <a:latin typeface="Arial"/>
              <a:ea typeface="Arial"/>
              <a:cs typeface="Arial"/>
              <a:sym typeface="Arial"/>
            </a:endParaRPr>
          </a:p>
        </p:txBody>
      </p:sp>
      <p:pic>
        <p:nvPicPr>
          <p:cNvPr id="105" name="Google Shape;105;p6"/>
          <p:cNvPicPr preferRelativeResize="0"/>
          <p:nvPr/>
        </p:nvPicPr>
        <p:blipFill rotWithShape="1">
          <a:blip r:embed="rId3">
            <a:alphaModFix/>
          </a:blip>
          <a:srcRect b="0" l="0" r="0" t="0"/>
          <a:stretch/>
        </p:blipFill>
        <p:spPr>
          <a:xfrm>
            <a:off x="2363859" y="1276882"/>
            <a:ext cx="7933387" cy="4304236"/>
          </a:xfrm>
          <a:prstGeom prst="rect">
            <a:avLst/>
          </a:prstGeom>
          <a:noFill/>
          <a:ln>
            <a:noFill/>
          </a:ln>
        </p:spPr>
      </p:pic>
      <p:sp>
        <p:nvSpPr>
          <p:cNvPr id="106" name="Google Shape;106;p6"/>
          <p:cNvSpPr/>
          <p:nvPr/>
        </p:nvSpPr>
        <p:spPr>
          <a:xfrm>
            <a:off x="5973200" y="1842204"/>
            <a:ext cx="714704" cy="623867"/>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2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descr="Slika na kojoj se prikazuje biljka, stablo, trava&#10;&#10;Opis je automatski generiran" id="111" name="Google Shape;111;p49"/>
          <p:cNvPicPr preferRelativeResize="0"/>
          <p:nvPr/>
        </p:nvPicPr>
        <p:blipFill rotWithShape="1">
          <a:blip r:embed="rId3">
            <a:alphaModFix/>
          </a:blip>
          <a:srcRect b="0" l="0" r="0" t="0"/>
          <a:stretch/>
        </p:blipFill>
        <p:spPr>
          <a:xfrm>
            <a:off x="1705781" y="2796727"/>
            <a:ext cx="2540000" cy="2387600"/>
          </a:xfrm>
          <a:prstGeom prst="rect">
            <a:avLst/>
          </a:prstGeom>
          <a:noFill/>
          <a:ln>
            <a:noFill/>
          </a:ln>
        </p:spPr>
      </p:pic>
      <p:pic>
        <p:nvPicPr>
          <p:cNvPr descr="Slika na kojoj se prikazuje igračka, lutka, crtež&#10;&#10;Opis je automatski generiran" id="112" name="Google Shape;112;p49"/>
          <p:cNvPicPr preferRelativeResize="0"/>
          <p:nvPr/>
        </p:nvPicPr>
        <p:blipFill rotWithShape="1">
          <a:blip r:embed="rId4">
            <a:alphaModFix/>
          </a:blip>
          <a:srcRect b="0" l="0" r="0" t="0"/>
          <a:stretch/>
        </p:blipFill>
        <p:spPr>
          <a:xfrm>
            <a:off x="345038" y="2614260"/>
            <a:ext cx="4590362" cy="2857500"/>
          </a:xfrm>
          <a:prstGeom prst="rect">
            <a:avLst/>
          </a:prstGeom>
          <a:noFill/>
          <a:ln>
            <a:noFill/>
          </a:ln>
        </p:spPr>
      </p:pic>
      <p:pic>
        <p:nvPicPr>
          <p:cNvPr descr="plavi balon" id="113" name="Google Shape;113;p49"/>
          <p:cNvPicPr preferRelativeResize="0"/>
          <p:nvPr/>
        </p:nvPicPr>
        <p:blipFill rotWithShape="1">
          <a:blip r:embed="rId5">
            <a:alphaModFix/>
          </a:blip>
          <a:srcRect b="0" l="0" r="0" t="0"/>
          <a:stretch/>
        </p:blipFill>
        <p:spPr>
          <a:xfrm>
            <a:off x="4196302" y="2372687"/>
            <a:ext cx="775009" cy="1162513"/>
          </a:xfrm>
          <a:prstGeom prst="rect">
            <a:avLst/>
          </a:prstGeom>
          <a:noFill/>
          <a:ln>
            <a:noFill/>
          </a:ln>
        </p:spPr>
      </p:pic>
      <p:pic>
        <p:nvPicPr>
          <p:cNvPr descr="plavi balon" id="114" name="Google Shape;114;p49"/>
          <p:cNvPicPr preferRelativeResize="0"/>
          <p:nvPr/>
        </p:nvPicPr>
        <p:blipFill rotWithShape="1">
          <a:blip r:embed="rId6">
            <a:alphaModFix/>
          </a:blip>
          <a:srcRect b="0" l="0" r="0" t="0"/>
          <a:stretch/>
        </p:blipFill>
        <p:spPr>
          <a:xfrm>
            <a:off x="3263175" y="1968811"/>
            <a:ext cx="808511" cy="1212768"/>
          </a:xfrm>
          <a:prstGeom prst="rect">
            <a:avLst/>
          </a:prstGeom>
          <a:noFill/>
          <a:ln>
            <a:noFill/>
          </a:ln>
        </p:spPr>
      </p:pic>
      <p:pic>
        <p:nvPicPr>
          <p:cNvPr descr="plavi balon" id="115" name="Google Shape;115;p49"/>
          <p:cNvPicPr preferRelativeResize="0"/>
          <p:nvPr/>
        </p:nvPicPr>
        <p:blipFill rotWithShape="1">
          <a:blip r:embed="rId7">
            <a:alphaModFix/>
          </a:blip>
          <a:srcRect b="0" l="0" r="0" t="0"/>
          <a:stretch/>
        </p:blipFill>
        <p:spPr>
          <a:xfrm>
            <a:off x="2035245" y="3127525"/>
            <a:ext cx="632183" cy="1076644"/>
          </a:xfrm>
          <a:prstGeom prst="rect">
            <a:avLst/>
          </a:prstGeom>
          <a:noFill/>
          <a:ln>
            <a:noFill/>
          </a:ln>
        </p:spPr>
      </p:pic>
      <p:pic>
        <p:nvPicPr>
          <p:cNvPr descr="plavi balon" id="116" name="Google Shape;116;p49"/>
          <p:cNvPicPr preferRelativeResize="0"/>
          <p:nvPr/>
        </p:nvPicPr>
        <p:blipFill rotWithShape="1">
          <a:blip r:embed="rId8">
            <a:alphaModFix/>
          </a:blip>
          <a:srcRect b="0" l="0" r="0" t="0"/>
          <a:stretch/>
        </p:blipFill>
        <p:spPr>
          <a:xfrm>
            <a:off x="214332" y="1759475"/>
            <a:ext cx="768563" cy="1308907"/>
          </a:xfrm>
          <a:prstGeom prst="rect">
            <a:avLst/>
          </a:prstGeom>
          <a:noFill/>
          <a:ln>
            <a:noFill/>
          </a:ln>
        </p:spPr>
      </p:pic>
      <p:pic>
        <p:nvPicPr>
          <p:cNvPr descr="plavi balon" id="117" name="Google Shape;117;p49"/>
          <p:cNvPicPr preferRelativeResize="0"/>
          <p:nvPr/>
        </p:nvPicPr>
        <p:blipFill rotWithShape="1">
          <a:blip r:embed="rId9">
            <a:alphaModFix/>
          </a:blip>
          <a:srcRect b="0" l="0" r="0" t="0"/>
          <a:stretch/>
        </p:blipFill>
        <p:spPr>
          <a:xfrm>
            <a:off x="2020753" y="2358382"/>
            <a:ext cx="712112" cy="1212768"/>
          </a:xfrm>
          <a:prstGeom prst="rect">
            <a:avLst/>
          </a:prstGeom>
          <a:noFill/>
          <a:ln>
            <a:noFill/>
          </a:ln>
        </p:spPr>
      </p:pic>
      <p:pic>
        <p:nvPicPr>
          <p:cNvPr descr="Slika na kojoj se prikazuje biljka, stablo, trava&#10;&#10;Opis je automatski generiran" id="118" name="Google Shape;118;p49"/>
          <p:cNvPicPr preferRelativeResize="0"/>
          <p:nvPr/>
        </p:nvPicPr>
        <p:blipFill rotWithShape="1">
          <a:blip r:embed="rId3">
            <a:alphaModFix/>
          </a:blip>
          <a:srcRect b="0" l="0" r="0" t="0"/>
          <a:stretch/>
        </p:blipFill>
        <p:spPr>
          <a:xfrm>
            <a:off x="3014789" y="3296778"/>
            <a:ext cx="2540000" cy="2387600"/>
          </a:xfrm>
          <a:prstGeom prst="rect">
            <a:avLst/>
          </a:prstGeom>
          <a:noFill/>
          <a:ln>
            <a:noFill/>
          </a:ln>
        </p:spPr>
      </p:pic>
      <p:pic>
        <p:nvPicPr>
          <p:cNvPr descr="Slika na kojoj se prikazuje biljka, stablo, trava&#10;&#10;Opis je automatski generiran" id="119" name="Google Shape;119;p49"/>
          <p:cNvPicPr preferRelativeResize="0"/>
          <p:nvPr/>
        </p:nvPicPr>
        <p:blipFill rotWithShape="1">
          <a:blip r:embed="rId3">
            <a:alphaModFix/>
          </a:blip>
          <a:srcRect b="0" l="0" r="0" t="0"/>
          <a:stretch/>
        </p:blipFill>
        <p:spPr>
          <a:xfrm>
            <a:off x="1381553" y="3008840"/>
            <a:ext cx="2540000" cy="2387600"/>
          </a:xfrm>
          <a:prstGeom prst="rect">
            <a:avLst/>
          </a:prstGeom>
          <a:noFill/>
          <a:ln>
            <a:noFill/>
          </a:ln>
        </p:spPr>
      </p:pic>
      <p:pic>
        <p:nvPicPr>
          <p:cNvPr descr="Slika na kojoj se prikazuje biljka, stablo, trava&#10;&#10;Opis je automatski generiran" id="120" name="Google Shape;120;p49"/>
          <p:cNvPicPr preferRelativeResize="0"/>
          <p:nvPr/>
        </p:nvPicPr>
        <p:blipFill rotWithShape="1">
          <a:blip r:embed="rId3">
            <a:alphaModFix/>
          </a:blip>
          <a:srcRect b="0" l="0" r="0" t="0"/>
          <a:stretch/>
        </p:blipFill>
        <p:spPr>
          <a:xfrm>
            <a:off x="-610073" y="3522505"/>
            <a:ext cx="2540000" cy="2387600"/>
          </a:xfrm>
          <a:prstGeom prst="rect">
            <a:avLst/>
          </a:prstGeom>
          <a:noFill/>
          <a:ln>
            <a:noFill/>
          </a:ln>
        </p:spPr>
      </p:pic>
      <p:pic>
        <p:nvPicPr>
          <p:cNvPr id="121" name="Google Shape;121;p49"/>
          <p:cNvPicPr preferRelativeResize="0"/>
          <p:nvPr/>
        </p:nvPicPr>
        <p:blipFill rotWithShape="1">
          <a:blip r:embed="rId10">
            <a:alphaModFix/>
          </a:blip>
          <a:srcRect b="0" l="0" r="0" t="0"/>
          <a:stretch/>
        </p:blipFill>
        <p:spPr>
          <a:xfrm>
            <a:off x="6335151" y="-17831"/>
            <a:ext cx="5856849" cy="6875831"/>
          </a:xfrm>
          <a:prstGeom prst="rect">
            <a:avLst/>
          </a:prstGeom>
          <a:noFill/>
          <a:ln>
            <a:noFill/>
          </a:ln>
        </p:spPr>
      </p:pic>
      <p:pic>
        <p:nvPicPr>
          <p:cNvPr descr="Slika na kojoj se prikazuje biljka, stablo, trava&#10;&#10;Opis je automatski generiran" id="122" name="Google Shape;122;p49"/>
          <p:cNvPicPr preferRelativeResize="0"/>
          <p:nvPr/>
        </p:nvPicPr>
        <p:blipFill rotWithShape="1">
          <a:blip r:embed="rId3">
            <a:alphaModFix/>
          </a:blip>
          <a:srcRect b="0" l="0" r="0" t="0"/>
          <a:stretch/>
        </p:blipFill>
        <p:spPr>
          <a:xfrm>
            <a:off x="31881" y="3693177"/>
            <a:ext cx="2540000" cy="2387600"/>
          </a:xfrm>
          <a:prstGeom prst="rect">
            <a:avLst/>
          </a:prstGeom>
          <a:noFill/>
          <a:ln>
            <a:noFill/>
          </a:ln>
        </p:spPr>
      </p:pic>
      <p:sp>
        <p:nvSpPr>
          <p:cNvPr id="123" name="Google Shape;123;p49"/>
          <p:cNvSpPr txBox="1"/>
          <p:nvPr/>
        </p:nvSpPr>
        <p:spPr>
          <a:xfrm>
            <a:off x="7673381" y="1344459"/>
            <a:ext cx="3535724"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r-HR" sz="3000" u="none" cap="none" strike="noStrike">
                <a:solidFill>
                  <a:srgbClr val="000000"/>
                </a:solidFill>
                <a:latin typeface="Quattrocento Sans"/>
                <a:ea typeface="Quattrocento Sans"/>
                <a:cs typeface="Quattrocento Sans"/>
                <a:sym typeface="Quattrocento Sans"/>
              </a:rPr>
              <a:t>2. travnja </a:t>
            </a:r>
            <a:endParaRPr/>
          </a:p>
          <a:p>
            <a:pPr indent="0" lvl="0" marL="0" marR="0" rtl="0" algn="l">
              <a:lnSpc>
                <a:spcPct val="100000"/>
              </a:lnSpc>
              <a:spcBef>
                <a:spcPts val="0"/>
              </a:spcBef>
              <a:spcAft>
                <a:spcPts val="0"/>
              </a:spcAft>
              <a:buNone/>
            </a:pPr>
            <a:r>
              <a:rPr b="1" i="0" lang="hr-HR" sz="3000" u="none" cap="none" strike="noStrike">
                <a:solidFill>
                  <a:srgbClr val="000000"/>
                </a:solidFill>
                <a:latin typeface="Quattrocento Sans"/>
                <a:ea typeface="Quattrocento Sans"/>
                <a:cs typeface="Quattrocento Sans"/>
                <a:sym typeface="Quattrocento Sans"/>
              </a:rPr>
              <a:t>Svjetski dan svjesnosti o autizmu</a:t>
            </a:r>
            <a:endParaRPr/>
          </a:p>
        </p:txBody>
      </p:sp>
      <p:pic>
        <p:nvPicPr>
          <p:cNvPr descr="Slika na kojoj se prikazuje biljka, stablo, trava&#10;&#10;Opis je automatski generiran" id="124" name="Google Shape;124;p49"/>
          <p:cNvPicPr preferRelativeResize="0"/>
          <p:nvPr/>
        </p:nvPicPr>
        <p:blipFill rotWithShape="1">
          <a:blip r:embed="rId3">
            <a:alphaModFix/>
          </a:blip>
          <a:srcRect b="0" l="0" r="0" t="0"/>
          <a:stretch/>
        </p:blipFill>
        <p:spPr>
          <a:xfrm>
            <a:off x="3401315" y="3374522"/>
            <a:ext cx="2540000" cy="2387600"/>
          </a:xfrm>
          <a:prstGeom prst="rect">
            <a:avLst/>
          </a:prstGeom>
          <a:noFill/>
          <a:ln>
            <a:noFill/>
          </a:ln>
        </p:spPr>
      </p:pic>
      <p:pic>
        <p:nvPicPr>
          <p:cNvPr descr="Slika na kojoj se prikazuje biljka, stablo, trava&#10;&#10;Opis je automatski generiran" id="125" name="Google Shape;125;p49"/>
          <p:cNvPicPr preferRelativeResize="0"/>
          <p:nvPr/>
        </p:nvPicPr>
        <p:blipFill rotWithShape="1">
          <a:blip r:embed="rId3">
            <a:alphaModFix/>
          </a:blip>
          <a:srcRect b="0" l="0" r="0" t="0"/>
          <a:stretch/>
        </p:blipFill>
        <p:spPr>
          <a:xfrm>
            <a:off x="1379639" y="3660373"/>
            <a:ext cx="2540000" cy="2387600"/>
          </a:xfrm>
          <a:prstGeom prst="rect">
            <a:avLst/>
          </a:prstGeom>
          <a:noFill/>
          <a:ln>
            <a:noFill/>
          </a:ln>
        </p:spPr>
      </p:pic>
      <p:pic>
        <p:nvPicPr>
          <p:cNvPr descr="Slika na kojoj se prikazuje biljka, stablo, trava&#10;&#10;Opis je automatski generiran" id="126" name="Google Shape;126;p49"/>
          <p:cNvPicPr preferRelativeResize="0"/>
          <p:nvPr/>
        </p:nvPicPr>
        <p:blipFill rotWithShape="1">
          <a:blip r:embed="rId3">
            <a:alphaModFix/>
          </a:blip>
          <a:srcRect b="0" l="0" r="0" t="0"/>
          <a:stretch/>
        </p:blipFill>
        <p:spPr>
          <a:xfrm>
            <a:off x="2201222" y="3245750"/>
            <a:ext cx="2540000" cy="2387600"/>
          </a:xfrm>
          <a:prstGeom prst="rect">
            <a:avLst/>
          </a:prstGeom>
          <a:noFill/>
          <a:ln>
            <a:noFill/>
          </a:ln>
        </p:spPr>
      </p:pic>
      <p:pic>
        <p:nvPicPr>
          <p:cNvPr descr="plavi balon" id="127" name="Google Shape;127;p49"/>
          <p:cNvPicPr preferRelativeResize="0"/>
          <p:nvPr/>
        </p:nvPicPr>
        <p:blipFill rotWithShape="1">
          <a:blip r:embed="rId11">
            <a:alphaModFix/>
          </a:blip>
          <a:srcRect b="0" l="0" r="0" t="0"/>
          <a:stretch/>
        </p:blipFill>
        <p:spPr>
          <a:xfrm rot="1909764">
            <a:off x="8957782" y="3317932"/>
            <a:ext cx="872678" cy="1486220"/>
          </a:xfrm>
          <a:prstGeom prst="rect">
            <a:avLst/>
          </a:prstGeom>
          <a:noFill/>
          <a:ln>
            <a:noFill/>
          </a:ln>
        </p:spPr>
      </p:pic>
      <p:pic>
        <p:nvPicPr>
          <p:cNvPr descr="plavi balon" id="128" name="Google Shape;128;p49"/>
          <p:cNvPicPr preferRelativeResize="0"/>
          <p:nvPr/>
        </p:nvPicPr>
        <p:blipFill rotWithShape="1">
          <a:blip r:embed="rId11">
            <a:alphaModFix/>
          </a:blip>
          <a:srcRect b="0" l="0" r="0" t="0"/>
          <a:stretch/>
        </p:blipFill>
        <p:spPr>
          <a:xfrm rot="-498777">
            <a:off x="7970301" y="4423885"/>
            <a:ext cx="872678" cy="1486220"/>
          </a:xfrm>
          <a:prstGeom prst="rect">
            <a:avLst/>
          </a:prstGeom>
          <a:noFill/>
          <a:ln>
            <a:noFill/>
          </a:ln>
        </p:spPr>
      </p:pic>
      <p:pic>
        <p:nvPicPr>
          <p:cNvPr descr="plavi balon" id="129" name="Google Shape;129;p49"/>
          <p:cNvPicPr preferRelativeResize="0"/>
          <p:nvPr/>
        </p:nvPicPr>
        <p:blipFill rotWithShape="1">
          <a:blip r:embed="rId11">
            <a:alphaModFix/>
          </a:blip>
          <a:srcRect b="0" l="0" r="0" t="0"/>
          <a:stretch/>
        </p:blipFill>
        <p:spPr>
          <a:xfrm rot="1593836">
            <a:off x="6986929" y="5801061"/>
            <a:ext cx="872678" cy="1486220"/>
          </a:xfrm>
          <a:prstGeom prst="rect">
            <a:avLst/>
          </a:prstGeom>
          <a:noFill/>
          <a:ln>
            <a:noFill/>
          </a:ln>
        </p:spPr>
      </p:pic>
      <p:pic>
        <p:nvPicPr>
          <p:cNvPr descr="plavi balon" id="130" name="Google Shape;130;p49"/>
          <p:cNvPicPr preferRelativeResize="0"/>
          <p:nvPr/>
        </p:nvPicPr>
        <p:blipFill rotWithShape="1">
          <a:blip r:embed="rId11">
            <a:alphaModFix/>
          </a:blip>
          <a:srcRect b="0" l="0" r="0" t="0"/>
          <a:stretch/>
        </p:blipFill>
        <p:spPr>
          <a:xfrm>
            <a:off x="7273183" y="3151490"/>
            <a:ext cx="872678" cy="1486220"/>
          </a:xfrm>
          <a:prstGeom prst="rect">
            <a:avLst/>
          </a:prstGeom>
          <a:noFill/>
          <a:ln>
            <a:noFill/>
          </a:ln>
        </p:spPr>
      </p:pic>
      <p:pic>
        <p:nvPicPr>
          <p:cNvPr descr="plavi balon" id="131" name="Google Shape;131;p49"/>
          <p:cNvPicPr preferRelativeResize="0"/>
          <p:nvPr/>
        </p:nvPicPr>
        <p:blipFill rotWithShape="1">
          <a:blip r:embed="rId12">
            <a:alphaModFix/>
          </a:blip>
          <a:srcRect b="0" l="0" r="0" t="0"/>
          <a:stretch/>
        </p:blipFill>
        <p:spPr>
          <a:xfrm>
            <a:off x="974493" y="2509035"/>
            <a:ext cx="695377" cy="11842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7"/>
          <p:cNvSpPr txBox="1"/>
          <p:nvPr>
            <p:ph type="title"/>
          </p:nvPr>
        </p:nvSpPr>
        <p:spPr>
          <a:xfrm>
            <a:off x="1341634" y="625733"/>
            <a:ext cx="603706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82AF"/>
              </a:buClr>
              <a:buSzPts val="4400"/>
              <a:buFont typeface="Quattrocento Sans"/>
              <a:buNone/>
            </a:pPr>
            <a:r>
              <a:rPr lang="hr-HR"/>
              <a:t>Danas: </a:t>
            </a:r>
            <a:endParaRPr/>
          </a:p>
        </p:txBody>
      </p:sp>
      <p:sp>
        <p:nvSpPr>
          <p:cNvPr id="137" name="Google Shape;137;p7"/>
          <p:cNvSpPr txBox="1"/>
          <p:nvPr/>
        </p:nvSpPr>
        <p:spPr>
          <a:xfrm>
            <a:off x="1341634" y="2082479"/>
            <a:ext cx="8819508" cy="3362824"/>
          </a:xfrm>
          <a:prstGeom prst="rect">
            <a:avLst/>
          </a:prstGeom>
          <a:noFill/>
          <a:ln>
            <a:noFill/>
          </a:ln>
        </p:spPr>
        <p:txBody>
          <a:bodyPr anchorCtr="0" anchor="t" bIns="45700" lIns="91425" spcFirstLastPara="1" rIns="91425" wrap="square" tIns="45700">
            <a:normAutofit/>
          </a:bodyPr>
          <a:lstStyle/>
          <a:p>
            <a:pPr indent="-190500" lvl="0" marL="342900" marR="0" rtl="0" algn="l">
              <a:lnSpc>
                <a:spcPct val="90000"/>
              </a:lnSpc>
              <a:spcBef>
                <a:spcPts val="0"/>
              </a:spcBef>
              <a:spcAft>
                <a:spcPts val="0"/>
              </a:spcAft>
              <a:buClr>
                <a:srgbClr val="2E82AF"/>
              </a:buClr>
              <a:buSzPts val="2400"/>
              <a:buFont typeface="Arial"/>
              <a:buNone/>
            </a:pPr>
            <a:r>
              <a:t/>
            </a:r>
            <a:endParaRPr b="1" i="0" sz="2400" u="none" cap="none" strike="noStrike">
              <a:solidFill>
                <a:srgbClr val="2E82AF"/>
              </a:solidFill>
              <a:latin typeface="Quattrocento Sans"/>
              <a:ea typeface="Quattrocento Sans"/>
              <a:cs typeface="Quattrocento Sans"/>
              <a:sym typeface="Quattrocento Sans"/>
            </a:endParaRPr>
          </a:p>
          <a:p>
            <a:pPr indent="0" lvl="0" marL="0" marR="0" rtl="0" algn="l">
              <a:lnSpc>
                <a:spcPct val="90000"/>
              </a:lnSpc>
              <a:spcBef>
                <a:spcPts val="1000"/>
              </a:spcBef>
              <a:spcAft>
                <a:spcPts val="0"/>
              </a:spcAft>
              <a:buClr>
                <a:srgbClr val="2E82AF"/>
              </a:buClr>
              <a:buSzPts val="2400"/>
              <a:buFont typeface="Noto Sans Symbols"/>
              <a:buNone/>
            </a:pPr>
            <a:r>
              <a:t/>
            </a:r>
            <a:endParaRPr b="1" i="0" sz="2400" u="none" cap="none" strike="noStrike">
              <a:solidFill>
                <a:srgbClr val="2E82AF"/>
              </a:solidFill>
              <a:latin typeface="Quattrocento Sans"/>
              <a:ea typeface="Quattrocento Sans"/>
              <a:cs typeface="Quattrocento Sans"/>
              <a:sym typeface="Quattrocento Sans"/>
            </a:endParaRPr>
          </a:p>
          <a:p>
            <a:pPr indent="0" lvl="0" marL="0" marR="0" rtl="0" algn="l">
              <a:lnSpc>
                <a:spcPct val="90000"/>
              </a:lnSpc>
              <a:spcBef>
                <a:spcPts val="1000"/>
              </a:spcBef>
              <a:spcAft>
                <a:spcPts val="0"/>
              </a:spcAft>
              <a:buClr>
                <a:srgbClr val="2E82AF"/>
              </a:buClr>
              <a:buSzPts val="2400"/>
              <a:buFont typeface="Noto Sans Symbols"/>
              <a:buNone/>
            </a:pPr>
            <a:r>
              <a:t/>
            </a:r>
            <a:endParaRPr b="1" i="0" sz="2400" u="none" cap="none" strike="noStrike">
              <a:solidFill>
                <a:srgbClr val="2E82AF"/>
              </a:solidFill>
              <a:latin typeface="Quattrocento Sans"/>
              <a:ea typeface="Quattrocento Sans"/>
              <a:cs typeface="Quattrocento Sans"/>
              <a:sym typeface="Quattrocento Sans"/>
            </a:endParaRPr>
          </a:p>
        </p:txBody>
      </p:sp>
      <p:sp>
        <p:nvSpPr>
          <p:cNvPr id="138" name="Google Shape;138;p7"/>
          <p:cNvSpPr txBox="1"/>
          <p:nvPr/>
        </p:nvSpPr>
        <p:spPr>
          <a:xfrm>
            <a:off x="1159876" y="1449094"/>
            <a:ext cx="8819507" cy="3457611"/>
          </a:xfrm>
          <a:prstGeom prst="rect">
            <a:avLst/>
          </a:prstGeom>
          <a:noFill/>
          <a:ln>
            <a:noFill/>
          </a:ln>
        </p:spPr>
        <p:txBody>
          <a:bodyPr anchorCtr="0" anchor="b" bIns="45700" lIns="91425" spcFirstLastPara="1" rIns="91425" wrap="square" tIns="45700">
            <a:noAutofit/>
          </a:bodyPr>
          <a:lstStyle/>
          <a:p>
            <a:pPr indent="-368300" lvl="0" marL="571500" marR="0" rtl="0" algn="l">
              <a:lnSpc>
                <a:spcPct val="100000"/>
              </a:lnSpc>
              <a:spcBef>
                <a:spcPts val="0"/>
              </a:spcBef>
              <a:spcAft>
                <a:spcPts val="0"/>
              </a:spcAft>
              <a:buClr>
                <a:srgbClr val="2E82AF"/>
              </a:buClr>
              <a:buSzPts val="3200"/>
              <a:buFont typeface="Noto Sans Symbols"/>
              <a:buNone/>
            </a:pPr>
            <a:r>
              <a:t/>
            </a:r>
            <a:endParaRPr b="0" i="0" sz="3200" u="none" cap="none" strike="noStrike">
              <a:solidFill>
                <a:srgbClr val="2E75B5"/>
              </a:solidFill>
              <a:latin typeface="Quattrocento Sans"/>
              <a:ea typeface="Quattrocento Sans"/>
              <a:cs typeface="Quattrocento Sans"/>
              <a:sym typeface="Quattrocento Sans"/>
            </a:endParaRPr>
          </a:p>
        </p:txBody>
      </p:sp>
      <p:pic>
        <p:nvPicPr>
          <p:cNvPr descr="Slika na kojoj se prikazuje crtež&#10;&#10;Opis je automatski generiran" id="139" name="Google Shape;139;p7"/>
          <p:cNvPicPr preferRelativeResize="0"/>
          <p:nvPr/>
        </p:nvPicPr>
        <p:blipFill rotWithShape="1">
          <a:blip r:embed="rId3">
            <a:alphaModFix/>
          </a:blip>
          <a:srcRect b="0" l="0" r="0" t="0"/>
          <a:stretch/>
        </p:blipFill>
        <p:spPr>
          <a:xfrm>
            <a:off x="9799983" y="3036561"/>
            <a:ext cx="2048780" cy="2539926"/>
          </a:xfrm>
          <a:prstGeom prst="rect">
            <a:avLst/>
          </a:prstGeom>
          <a:noFill/>
          <a:ln>
            <a:noFill/>
          </a:ln>
        </p:spPr>
      </p:pic>
      <p:sp>
        <p:nvSpPr>
          <p:cNvPr id="140" name="Google Shape;140;p7"/>
          <p:cNvSpPr/>
          <p:nvPr/>
        </p:nvSpPr>
        <p:spPr>
          <a:xfrm>
            <a:off x="1604689" y="2244421"/>
            <a:ext cx="8465574" cy="2062103"/>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3991C7"/>
              </a:buClr>
              <a:buSzPts val="3200"/>
              <a:buFont typeface="Noto Sans Symbols"/>
              <a:buChar char="▪"/>
            </a:pPr>
            <a:r>
              <a:rPr b="0" i="0" lang="hr-HR" sz="3200" u="none" cap="none" strike="noStrike">
                <a:solidFill>
                  <a:srgbClr val="3991C7"/>
                </a:solidFill>
                <a:latin typeface="Quattrocento Sans"/>
                <a:ea typeface="Quattrocento Sans"/>
                <a:cs typeface="Quattrocento Sans"/>
                <a:sym typeface="Quattrocento Sans"/>
              </a:rPr>
              <a:t>razgovaramo o zdravlju i zdravoj prehrani </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rgbClr val="3991C7"/>
              </a:buClr>
              <a:buSzPts val="3200"/>
              <a:buFont typeface="Noto Sans Symbols"/>
              <a:buChar char="▪"/>
            </a:pPr>
            <a:r>
              <a:rPr b="0" i="0" lang="hr-HR" sz="3200" u="none" cap="none" strike="noStrike">
                <a:solidFill>
                  <a:srgbClr val="3991C7"/>
                </a:solidFill>
                <a:latin typeface="Quattrocento Sans"/>
                <a:ea typeface="Quattrocento Sans"/>
                <a:cs typeface="Quattrocento Sans"/>
                <a:sym typeface="Quattrocento Sans"/>
              </a:rPr>
              <a:t>slikamo toplo hladnim bojama </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rgbClr val="3991C7"/>
              </a:buClr>
              <a:buSzPts val="3200"/>
              <a:buFont typeface="Noto Sans Symbols"/>
              <a:buChar char="▪"/>
            </a:pPr>
            <a:r>
              <a:rPr b="0" i="0" lang="hr-HR" sz="3200" u="none" cap="none" strike="noStrike">
                <a:solidFill>
                  <a:srgbClr val="3991C7"/>
                </a:solidFill>
                <a:latin typeface="Quattrocento Sans"/>
                <a:ea typeface="Quattrocento Sans"/>
                <a:cs typeface="Quattrocento Sans"/>
                <a:sym typeface="Quattrocento Sans"/>
              </a:rPr>
              <a:t>primjenjujemo pravilo pisanja velikog slova u imenima mjesta, ulica i trgova.</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8"/>
          <p:cNvSpPr txBox="1"/>
          <p:nvPr>
            <p:ph type="title"/>
          </p:nvPr>
        </p:nvSpPr>
        <p:spPr>
          <a:xfrm>
            <a:off x="838200" y="246723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82AF"/>
              </a:buClr>
              <a:buSzPts val="4400"/>
              <a:buFont typeface="Quattrocento Sans"/>
              <a:buNone/>
            </a:pPr>
            <a:r>
              <a:rPr lang="hr-HR"/>
              <a:t>Zdravlje</a:t>
            </a:r>
            <a:br>
              <a:rPr lang="hr-HR"/>
            </a:br>
            <a:r>
              <a:rPr lang="hr-HR"/>
              <a:t>Zdrava prehrana</a:t>
            </a:r>
            <a:endParaRPr/>
          </a:p>
        </p:txBody>
      </p:sp>
    </p:spTree>
  </p:cSld>
  <p:clrMapOvr>
    <a:masterClrMapping/>
  </p:clrMapOvr>
  <p:transition spd="med">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CD10F59D587A4AA3026165A57E4632" ma:contentTypeVersion="12" ma:contentTypeDescription="Create a new document." ma:contentTypeScope="" ma:versionID="dcf82be31bbdad091895b0ebe3441540">
  <xsd:schema xmlns:xsd="http://www.w3.org/2001/XMLSchema" xmlns:xs="http://www.w3.org/2001/XMLSchema" xmlns:p="http://schemas.microsoft.com/office/2006/metadata/properties" xmlns:ns2="9e35bf89-78aa-460c-be0b-ce41932056ff" xmlns:ns3="feb15741-2ad1-4cdb-a61a-d92b17366e14" targetNamespace="http://schemas.microsoft.com/office/2006/metadata/properties" ma:root="true" ma:fieldsID="a1874c73b9a7cdcf2a0c4e70e538c7fd" ns2:_="" ns3:_="">
    <xsd:import namespace="9e35bf89-78aa-460c-be0b-ce41932056ff"/>
    <xsd:import namespace="feb15741-2ad1-4cdb-a61a-d92b17366e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5bf89-78aa-460c-be0b-ce4193205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b15741-2ad1-4cdb-a61a-d92b17366e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CD2E66-BC5D-47B9-B89F-FA79A6884FF8}"/>
</file>

<file path=customXml/itemProps2.xml><?xml version="1.0" encoding="utf-8"?>
<ds:datastoreItem xmlns:ds="http://schemas.openxmlformats.org/officeDocument/2006/customXml" ds:itemID="{843B7BDB-21A8-4685-A3CB-D976945F3670}"/>
</file>

<file path=customXml/itemProps3.xml><?xml version="1.0" encoding="utf-8"?>
<ds:datastoreItem xmlns:ds="http://schemas.openxmlformats.org/officeDocument/2006/customXml" ds:itemID="{6C740008-017C-4F09-907D-53A2FAF1100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2020-03-24T10:15:27Z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0x01010048CD10F59D587A4AA3026165A57E4632</vt:lpwstr>
  </property>
</Properties>
</file>